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63" r:id="rId12"/>
    <p:sldId id="270" r:id="rId13"/>
    <p:sldId id="271" r:id="rId14"/>
    <p:sldId id="272" r:id="rId15"/>
    <p:sldId id="264" r:id="rId16"/>
    <p:sldId id="265" r:id="rId17"/>
    <p:sldId id="266" r:id="rId18"/>
    <p:sldId id="267" r:id="rId19"/>
    <p:sldId id="268" r:id="rId20"/>
    <p:sldId id="269" r:id="rId21"/>
  </p:sldIdLst>
  <p:sldSz cx="12192000" cy="6858000"/>
  <p:notesSz cx="6858000" cy="9144000"/>
  <p:embeddedFontLst>
    <p:embeddedFont>
      <p:font typeface="Century Gothic" panose="020B0502020202020204" pitchFamily="34" charset="0"/>
      <p:regular r:id="rId23"/>
      <p:bold r:id="rId24"/>
      <p:italic r:id="rId25"/>
      <p:boldItalic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267352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09988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072609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audio" Target="../media/media10.m4a"/><Relationship Id="rId7" Type="http://schemas.openxmlformats.org/officeDocument/2006/relationships/image" Target="../media/image10.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audio" Target="../media/media11.m4a"/><Relationship Id="rId7" Type="http://schemas.openxmlformats.org/officeDocument/2006/relationships/image" Target="../media/image12.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14.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hyperlink" Target="https://www.csoonline.com/article/3441220/marriott-data-breach-faq-how-did-it-happen-and-what-was-the-impact.html" TargetMode="External"/><Relationship Id="rId3" Type="http://schemas.openxmlformats.org/officeDocument/2006/relationships/audio" Target="../media/media17.m4a"/><Relationship Id="rId7" Type="http://schemas.openxmlformats.org/officeDocument/2006/relationships/hyperlink" Target="https://blogs.grammatech.com/calculating-the-roi-of-sast-in-devsecops-for-embedded-software" TargetMode="External"/><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hyperlink" Target="https://www.atlassian.com/devops/devops-tools/devsecops-tools" TargetMode="External"/><Relationship Id="rId5" Type="http://schemas.openxmlformats.org/officeDocument/2006/relationships/notesSlide" Target="../notesSlides/notesSlide17.xml"/><Relationship Id="rId10" Type="http://schemas.openxmlformats.org/officeDocument/2006/relationships/image" Target="../media/image4.png"/><Relationship Id="rId4" Type="http://schemas.openxmlformats.org/officeDocument/2006/relationships/slideLayout" Target="../slideLayouts/slideLayout2.xml"/><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media9.m4a"/><Relationship Id="rId7" Type="http://schemas.openxmlformats.org/officeDocument/2006/relationships/image" Target="../media/image8.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Craig O’Loughlin</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1" name="Audio 10">
            <a:hlinkClick r:id="" action="ppaction://media"/>
            <a:extLst>
              <a:ext uri="{FF2B5EF4-FFF2-40B4-BE49-F238E27FC236}">
                <a16:creationId xmlns:a16="http://schemas.microsoft.com/office/drawing/2014/main" id="{70ABBF8A-F603-98D9-DB6B-CF380DB0B56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041"/>
    </mc:Choice>
    <mc:Fallback>
      <p:transition spd="slow" advTm="140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a:t>
            </a:r>
            <a:r>
              <a:rPr lang="en-US" sz="2000" dirty="0"/>
              <a:t>(cont.)</a:t>
            </a:r>
            <a:endParaRPr sz="2000"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u="sng" dirty="0"/>
              <a:t>Example Test 3: Out of Range Exception</a:t>
            </a:r>
          </a:p>
          <a:p>
            <a:pPr marL="0" lvl="0" indent="0" algn="l" rtl="0">
              <a:lnSpc>
                <a:spcPct val="90000"/>
              </a:lnSpc>
              <a:spcBef>
                <a:spcPts val="1000"/>
              </a:spcBef>
              <a:spcAft>
                <a:spcPts val="0"/>
              </a:spcAft>
              <a:buSzPts val="1800"/>
              <a:buNone/>
            </a:pPr>
            <a:endParaRPr u="sng"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2">
            <a:extLst>
              <a:ext uri="{FF2B5EF4-FFF2-40B4-BE49-F238E27FC236}">
                <a16:creationId xmlns:a16="http://schemas.microsoft.com/office/drawing/2014/main" id="{A642C792-5078-8D04-E66A-40D454C38F6E}"/>
              </a:ext>
            </a:extLst>
          </p:cNvPr>
          <p:cNvGraphicFramePr>
            <a:graphicFrameLocks noGrp="1"/>
          </p:cNvGraphicFramePr>
          <p:nvPr/>
        </p:nvGraphicFramePr>
        <p:xfrm>
          <a:off x="611569" y="2935943"/>
          <a:ext cx="11453184" cy="304800"/>
        </p:xfrm>
        <a:graphic>
          <a:graphicData uri="http://schemas.openxmlformats.org/drawingml/2006/table">
            <a:tbl>
              <a:tblPr firstRow="1" bandRow="1">
                <a:tableStyleId>{802198C4-3087-4945-87E3-76CBB3509B7E}</a:tableStyleId>
              </a:tblPr>
              <a:tblGrid>
                <a:gridCol w="5141161">
                  <a:extLst>
                    <a:ext uri="{9D8B030D-6E8A-4147-A177-3AD203B41FA5}">
                      <a16:colId xmlns:a16="http://schemas.microsoft.com/office/drawing/2014/main" val="494770434"/>
                    </a:ext>
                  </a:extLst>
                </a:gridCol>
                <a:gridCol w="6312023">
                  <a:extLst>
                    <a:ext uri="{9D8B030D-6E8A-4147-A177-3AD203B41FA5}">
                      <a16:colId xmlns:a16="http://schemas.microsoft.com/office/drawing/2014/main" val="3482440635"/>
                    </a:ext>
                  </a:extLst>
                </a:gridCol>
              </a:tblGrid>
              <a:tr h="278065">
                <a:tc>
                  <a:txBody>
                    <a:bodyPr/>
                    <a:lstStyle/>
                    <a:p>
                      <a:r>
                        <a:rPr lang="en-US" dirty="0">
                          <a:solidFill>
                            <a:schemeClr val="bg1"/>
                          </a:solidFill>
                        </a:rPr>
                        <a:t>Google Test Framework (C++)</a:t>
                      </a:r>
                    </a:p>
                  </a:txBody>
                  <a:tcPr/>
                </a:tc>
                <a:tc>
                  <a:txBody>
                    <a:bodyPr/>
                    <a:lstStyle/>
                    <a:p>
                      <a:r>
                        <a:rPr lang="en-US" dirty="0">
                          <a:solidFill>
                            <a:schemeClr val="bg1"/>
                          </a:solidFill>
                        </a:rPr>
                        <a:t>Sample Result</a:t>
                      </a:r>
                    </a:p>
                  </a:txBody>
                  <a:tcPr/>
                </a:tc>
                <a:extLst>
                  <a:ext uri="{0D108BD9-81ED-4DB2-BD59-A6C34878D82A}">
                    <a16:rowId xmlns:a16="http://schemas.microsoft.com/office/drawing/2014/main" val="928409975"/>
                  </a:ext>
                </a:extLst>
              </a:tr>
            </a:tbl>
          </a:graphicData>
        </a:graphic>
      </p:graphicFrame>
      <p:pic>
        <p:nvPicPr>
          <p:cNvPr id="4" name="Picture 3">
            <a:extLst>
              <a:ext uri="{FF2B5EF4-FFF2-40B4-BE49-F238E27FC236}">
                <a16:creationId xmlns:a16="http://schemas.microsoft.com/office/drawing/2014/main" id="{EC7B9D7E-CEA4-F934-DC77-295B8F61312A}"/>
              </a:ext>
            </a:extLst>
          </p:cNvPr>
          <p:cNvPicPr>
            <a:picLocks noChangeAspect="1"/>
          </p:cNvPicPr>
          <p:nvPr/>
        </p:nvPicPr>
        <p:blipFill>
          <a:blip r:embed="rId7"/>
          <a:stretch>
            <a:fillRect/>
          </a:stretch>
        </p:blipFill>
        <p:spPr>
          <a:xfrm>
            <a:off x="685800" y="3444660"/>
            <a:ext cx="4914900" cy="723900"/>
          </a:xfrm>
          <a:prstGeom prst="rect">
            <a:avLst/>
          </a:prstGeom>
        </p:spPr>
      </p:pic>
      <p:pic>
        <p:nvPicPr>
          <p:cNvPr id="8" name="Picture 7">
            <a:extLst>
              <a:ext uri="{FF2B5EF4-FFF2-40B4-BE49-F238E27FC236}">
                <a16:creationId xmlns:a16="http://schemas.microsoft.com/office/drawing/2014/main" id="{289DC81B-5F4F-CE34-5FC1-E77642F3905B}"/>
              </a:ext>
            </a:extLst>
          </p:cNvPr>
          <p:cNvPicPr>
            <a:picLocks noChangeAspect="1"/>
          </p:cNvPicPr>
          <p:nvPr/>
        </p:nvPicPr>
        <p:blipFill>
          <a:blip r:embed="rId8"/>
          <a:stretch>
            <a:fillRect/>
          </a:stretch>
        </p:blipFill>
        <p:spPr>
          <a:xfrm>
            <a:off x="5838825" y="3444660"/>
            <a:ext cx="5667375" cy="400050"/>
          </a:xfrm>
          <a:prstGeom prst="rect">
            <a:avLst/>
          </a:prstGeom>
        </p:spPr>
      </p:pic>
      <p:pic>
        <p:nvPicPr>
          <p:cNvPr id="7" name="Audio 6">
            <a:hlinkClick r:id="" action="ppaction://media"/>
            <a:extLst>
              <a:ext uri="{FF2B5EF4-FFF2-40B4-BE49-F238E27FC236}">
                <a16:creationId xmlns:a16="http://schemas.microsoft.com/office/drawing/2014/main" id="{CF0AC83A-11C1-B0F5-BC30-0DF90F7B25A8}"/>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5734048"/>
      </p:ext>
    </p:extLst>
  </p:cSld>
  <p:clrMapOvr>
    <a:masterClrMapping/>
  </p:clrMapOvr>
  <mc:AlternateContent xmlns:mc="http://schemas.openxmlformats.org/markup-compatibility/2006">
    <mc:Choice xmlns:p14="http://schemas.microsoft.com/office/powerpoint/2010/main" Requires="p14">
      <p:transition spd="slow" p14:dur="2000" advTm="17896"/>
    </mc:Choice>
    <mc:Fallback>
      <p:transition spd="slow" advTm="17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a:t>
            </a:r>
            <a:r>
              <a:rPr lang="en-US" sz="2000" dirty="0"/>
              <a:t>(cont.)</a:t>
            </a:r>
            <a:endParaRPr sz="2000"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u="sng" dirty="0"/>
              <a:t>Example Test 4: Erase All Vector Elements</a:t>
            </a:r>
          </a:p>
          <a:p>
            <a:pPr marL="0" lvl="0" indent="0" algn="l" rtl="0">
              <a:lnSpc>
                <a:spcPct val="90000"/>
              </a:lnSpc>
              <a:spcBef>
                <a:spcPts val="1000"/>
              </a:spcBef>
              <a:spcAft>
                <a:spcPts val="0"/>
              </a:spcAft>
              <a:buSzPts val="1800"/>
              <a:buNone/>
            </a:pPr>
            <a:endParaRPr u="sng"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2">
            <a:extLst>
              <a:ext uri="{FF2B5EF4-FFF2-40B4-BE49-F238E27FC236}">
                <a16:creationId xmlns:a16="http://schemas.microsoft.com/office/drawing/2014/main" id="{A642C792-5078-8D04-E66A-40D454C38F6E}"/>
              </a:ext>
            </a:extLst>
          </p:cNvPr>
          <p:cNvGraphicFramePr>
            <a:graphicFrameLocks noGrp="1"/>
          </p:cNvGraphicFramePr>
          <p:nvPr/>
        </p:nvGraphicFramePr>
        <p:xfrm>
          <a:off x="611569" y="2935943"/>
          <a:ext cx="11453184" cy="304800"/>
        </p:xfrm>
        <a:graphic>
          <a:graphicData uri="http://schemas.openxmlformats.org/drawingml/2006/table">
            <a:tbl>
              <a:tblPr firstRow="1" bandRow="1">
                <a:tableStyleId>{802198C4-3087-4945-87E3-76CBB3509B7E}</a:tableStyleId>
              </a:tblPr>
              <a:tblGrid>
                <a:gridCol w="5141161">
                  <a:extLst>
                    <a:ext uri="{9D8B030D-6E8A-4147-A177-3AD203B41FA5}">
                      <a16:colId xmlns:a16="http://schemas.microsoft.com/office/drawing/2014/main" val="494770434"/>
                    </a:ext>
                  </a:extLst>
                </a:gridCol>
                <a:gridCol w="6312023">
                  <a:extLst>
                    <a:ext uri="{9D8B030D-6E8A-4147-A177-3AD203B41FA5}">
                      <a16:colId xmlns:a16="http://schemas.microsoft.com/office/drawing/2014/main" val="3482440635"/>
                    </a:ext>
                  </a:extLst>
                </a:gridCol>
              </a:tblGrid>
              <a:tr h="278065">
                <a:tc>
                  <a:txBody>
                    <a:bodyPr/>
                    <a:lstStyle/>
                    <a:p>
                      <a:r>
                        <a:rPr lang="en-US" dirty="0">
                          <a:solidFill>
                            <a:schemeClr val="bg1"/>
                          </a:solidFill>
                        </a:rPr>
                        <a:t>Google Test Framework (C++)</a:t>
                      </a:r>
                    </a:p>
                  </a:txBody>
                  <a:tcPr/>
                </a:tc>
                <a:tc>
                  <a:txBody>
                    <a:bodyPr/>
                    <a:lstStyle/>
                    <a:p>
                      <a:r>
                        <a:rPr lang="en-US" dirty="0">
                          <a:solidFill>
                            <a:schemeClr val="bg1"/>
                          </a:solidFill>
                        </a:rPr>
                        <a:t>Sample Result</a:t>
                      </a:r>
                    </a:p>
                  </a:txBody>
                  <a:tcPr/>
                </a:tc>
                <a:extLst>
                  <a:ext uri="{0D108BD9-81ED-4DB2-BD59-A6C34878D82A}">
                    <a16:rowId xmlns:a16="http://schemas.microsoft.com/office/drawing/2014/main" val="928409975"/>
                  </a:ext>
                </a:extLst>
              </a:tr>
            </a:tbl>
          </a:graphicData>
        </a:graphic>
      </p:graphicFrame>
      <p:pic>
        <p:nvPicPr>
          <p:cNvPr id="5" name="Picture 4">
            <a:extLst>
              <a:ext uri="{FF2B5EF4-FFF2-40B4-BE49-F238E27FC236}">
                <a16:creationId xmlns:a16="http://schemas.microsoft.com/office/drawing/2014/main" id="{6EB92D41-C628-142B-75DB-71C6C8F33A1A}"/>
              </a:ext>
            </a:extLst>
          </p:cNvPr>
          <p:cNvPicPr>
            <a:picLocks noChangeAspect="1"/>
          </p:cNvPicPr>
          <p:nvPr/>
        </p:nvPicPr>
        <p:blipFill>
          <a:blip r:embed="rId7"/>
          <a:stretch>
            <a:fillRect/>
          </a:stretch>
        </p:blipFill>
        <p:spPr>
          <a:xfrm>
            <a:off x="685800" y="3444660"/>
            <a:ext cx="4829175" cy="2200275"/>
          </a:xfrm>
          <a:prstGeom prst="rect">
            <a:avLst/>
          </a:prstGeom>
        </p:spPr>
      </p:pic>
      <p:pic>
        <p:nvPicPr>
          <p:cNvPr id="7" name="Picture 6">
            <a:extLst>
              <a:ext uri="{FF2B5EF4-FFF2-40B4-BE49-F238E27FC236}">
                <a16:creationId xmlns:a16="http://schemas.microsoft.com/office/drawing/2014/main" id="{1A970B8A-2A13-8FD1-0DA8-0EC1442525C5}"/>
              </a:ext>
            </a:extLst>
          </p:cNvPr>
          <p:cNvPicPr>
            <a:picLocks noChangeAspect="1"/>
          </p:cNvPicPr>
          <p:nvPr/>
        </p:nvPicPr>
        <p:blipFill>
          <a:blip r:embed="rId8"/>
          <a:stretch>
            <a:fillRect/>
          </a:stretch>
        </p:blipFill>
        <p:spPr>
          <a:xfrm>
            <a:off x="5807476" y="3429000"/>
            <a:ext cx="4572000" cy="438150"/>
          </a:xfrm>
          <a:prstGeom prst="rect">
            <a:avLst/>
          </a:prstGeom>
        </p:spPr>
      </p:pic>
      <p:pic>
        <p:nvPicPr>
          <p:cNvPr id="8" name="Audio 7">
            <a:hlinkClick r:id="" action="ppaction://media"/>
            <a:extLst>
              <a:ext uri="{FF2B5EF4-FFF2-40B4-BE49-F238E27FC236}">
                <a16:creationId xmlns:a16="http://schemas.microsoft.com/office/drawing/2014/main" id="{A99CA936-2839-1BCB-C863-976529441233}"/>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2679547483"/>
      </p:ext>
    </p:extLst>
  </p:cSld>
  <p:clrMapOvr>
    <a:masterClrMapping/>
  </p:clrMapOvr>
  <mc:AlternateContent xmlns:mc="http://schemas.openxmlformats.org/markup-compatibility/2006">
    <mc:Choice xmlns:p14="http://schemas.microsoft.com/office/powerpoint/2010/main" Requires="p14">
      <p:transition spd="slow" p14:dur="2000" advTm="26365"/>
    </mc:Choice>
    <mc:Fallback>
      <p:transition spd="slow" advTm="263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5F3955D9-DE5A-2D63-CAFF-46DF6AA7C4D1}"/>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7336"/>
    </mc:Choice>
    <mc:Fallback>
      <p:transition spd="slow" advTm="27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2">
            <a:extLst>
              <a:ext uri="{FF2B5EF4-FFF2-40B4-BE49-F238E27FC236}">
                <a16:creationId xmlns:a16="http://schemas.microsoft.com/office/drawing/2014/main" id="{BC6814EE-3F0F-D743-0DBF-C48A8EEA2419}"/>
              </a:ext>
            </a:extLst>
          </p:cNvPr>
          <p:cNvGraphicFramePr>
            <a:graphicFrameLocks noGrp="1"/>
          </p:cNvGraphicFramePr>
          <p:nvPr>
            <p:extLst>
              <p:ext uri="{D42A27DB-BD31-4B8C-83A1-F6EECF244321}">
                <p14:modId xmlns:p14="http://schemas.microsoft.com/office/powerpoint/2010/main" val="1160060166"/>
              </p:ext>
            </p:extLst>
          </p:nvPr>
        </p:nvGraphicFramePr>
        <p:xfrm>
          <a:off x="497150" y="1904846"/>
          <a:ext cx="11398927" cy="3535680"/>
        </p:xfrm>
        <a:graphic>
          <a:graphicData uri="http://schemas.openxmlformats.org/drawingml/2006/table">
            <a:tbl>
              <a:tblPr firstRow="1" bandRow="1">
                <a:tableStyleId>{802198C4-3087-4945-87E3-76CBB3509B7E}</a:tableStyleId>
              </a:tblPr>
              <a:tblGrid>
                <a:gridCol w="2244055">
                  <a:extLst>
                    <a:ext uri="{9D8B030D-6E8A-4147-A177-3AD203B41FA5}">
                      <a16:colId xmlns:a16="http://schemas.microsoft.com/office/drawing/2014/main" val="2506729730"/>
                    </a:ext>
                  </a:extLst>
                </a:gridCol>
                <a:gridCol w="1746662">
                  <a:extLst>
                    <a:ext uri="{9D8B030D-6E8A-4147-A177-3AD203B41FA5}">
                      <a16:colId xmlns:a16="http://schemas.microsoft.com/office/drawing/2014/main" val="3362463313"/>
                    </a:ext>
                  </a:extLst>
                </a:gridCol>
                <a:gridCol w="1708747">
                  <a:extLst>
                    <a:ext uri="{9D8B030D-6E8A-4147-A177-3AD203B41FA5}">
                      <a16:colId xmlns:a16="http://schemas.microsoft.com/office/drawing/2014/main" val="806073410"/>
                    </a:ext>
                  </a:extLst>
                </a:gridCol>
                <a:gridCol w="1899821">
                  <a:extLst>
                    <a:ext uri="{9D8B030D-6E8A-4147-A177-3AD203B41FA5}">
                      <a16:colId xmlns:a16="http://schemas.microsoft.com/office/drawing/2014/main" val="1625249553"/>
                    </a:ext>
                  </a:extLst>
                </a:gridCol>
                <a:gridCol w="1899821">
                  <a:extLst>
                    <a:ext uri="{9D8B030D-6E8A-4147-A177-3AD203B41FA5}">
                      <a16:colId xmlns:a16="http://schemas.microsoft.com/office/drawing/2014/main" val="850140909"/>
                    </a:ext>
                  </a:extLst>
                </a:gridCol>
                <a:gridCol w="1899821">
                  <a:extLst>
                    <a:ext uri="{9D8B030D-6E8A-4147-A177-3AD203B41FA5}">
                      <a16:colId xmlns:a16="http://schemas.microsoft.com/office/drawing/2014/main" val="1846850115"/>
                    </a:ext>
                  </a:extLst>
                </a:gridCol>
              </a:tblGrid>
              <a:tr h="366725">
                <a:tc>
                  <a:txBody>
                    <a:bodyPr/>
                    <a:lstStyle/>
                    <a:p>
                      <a:r>
                        <a:rPr lang="en-US" sz="2000" dirty="0">
                          <a:solidFill>
                            <a:schemeClr val="bg1"/>
                          </a:solidFill>
                          <a:latin typeface="Century Gothic" panose="020B0502020202020204" pitchFamily="34" charset="0"/>
                        </a:rPr>
                        <a:t>Phase</a:t>
                      </a:r>
                    </a:p>
                  </a:txBody>
                  <a:tcPr/>
                </a:tc>
                <a:tc>
                  <a:txBody>
                    <a:bodyPr/>
                    <a:lstStyle/>
                    <a:p>
                      <a:r>
                        <a:rPr lang="en-US" sz="2000" b="1" dirty="0">
                          <a:solidFill>
                            <a:schemeClr val="bg1"/>
                          </a:solidFill>
                          <a:latin typeface="Century Gothic" panose="020B0502020202020204" pitchFamily="34" charset="0"/>
                        </a:rPr>
                        <a:t>Planning</a:t>
                      </a:r>
                    </a:p>
                  </a:txBody>
                  <a:tcPr/>
                </a:tc>
                <a:tc>
                  <a:txBody>
                    <a:bodyPr/>
                    <a:lstStyle/>
                    <a:p>
                      <a:r>
                        <a:rPr lang="en-US" sz="2000" b="1" dirty="0">
                          <a:solidFill>
                            <a:schemeClr val="bg1"/>
                          </a:solidFill>
                          <a:latin typeface="Century Gothic" panose="020B0502020202020204" pitchFamily="34" charset="0"/>
                        </a:rPr>
                        <a:t>Building</a:t>
                      </a:r>
                    </a:p>
                  </a:txBody>
                  <a:tcPr/>
                </a:tc>
                <a:tc>
                  <a:txBody>
                    <a:bodyPr/>
                    <a:lstStyle/>
                    <a:p>
                      <a:r>
                        <a:rPr lang="en-US" sz="2000" b="1" dirty="0">
                          <a:solidFill>
                            <a:schemeClr val="bg1"/>
                          </a:solidFill>
                          <a:latin typeface="Century Gothic" panose="020B0502020202020204" pitchFamily="34" charset="0"/>
                        </a:rPr>
                        <a:t>Testing</a:t>
                      </a:r>
                    </a:p>
                  </a:txBody>
                  <a:tcPr/>
                </a:tc>
                <a:tc>
                  <a:txBody>
                    <a:bodyPr/>
                    <a:lstStyle/>
                    <a:p>
                      <a:r>
                        <a:rPr lang="en-US" sz="2000" b="1" dirty="0">
                          <a:solidFill>
                            <a:schemeClr val="bg1"/>
                          </a:solidFill>
                          <a:latin typeface="Century Gothic" panose="020B0502020202020204" pitchFamily="34" charset="0"/>
                        </a:rPr>
                        <a:t>Deployment</a:t>
                      </a:r>
                    </a:p>
                  </a:txBody>
                  <a:tcPr/>
                </a:tc>
                <a:tc>
                  <a:txBody>
                    <a:bodyPr/>
                    <a:lstStyle/>
                    <a:p>
                      <a:r>
                        <a:rPr lang="en-US" sz="2000" b="1" dirty="0">
                          <a:solidFill>
                            <a:schemeClr val="bg1"/>
                          </a:solidFill>
                          <a:latin typeface="Century Gothic" panose="020B0502020202020204" pitchFamily="34" charset="0"/>
                        </a:rPr>
                        <a:t>Observation</a:t>
                      </a:r>
                    </a:p>
                  </a:txBody>
                  <a:tcPr/>
                </a:tc>
                <a:extLst>
                  <a:ext uri="{0D108BD9-81ED-4DB2-BD59-A6C34878D82A}">
                    <a16:rowId xmlns:a16="http://schemas.microsoft.com/office/drawing/2014/main" val="1124356864"/>
                  </a:ext>
                </a:extLst>
              </a:tr>
              <a:tr h="1725992">
                <a:tc>
                  <a:txBody>
                    <a:bodyPr/>
                    <a:lstStyle/>
                    <a:p>
                      <a:r>
                        <a:rPr lang="en-US" sz="2000" dirty="0">
                          <a:solidFill>
                            <a:schemeClr val="bg1"/>
                          </a:solidFill>
                          <a:latin typeface="Century Gothic" panose="020B0502020202020204" pitchFamily="34" charset="0"/>
                        </a:rPr>
                        <a:t>Automation Assistance</a:t>
                      </a:r>
                    </a:p>
                  </a:txBody>
                  <a:tcPr anchor="ctr"/>
                </a:tc>
                <a:tc>
                  <a:txBody>
                    <a:bodyPr/>
                    <a:lstStyle/>
                    <a:p>
                      <a:r>
                        <a:rPr lang="en-US" sz="2000" i="1" dirty="0">
                          <a:solidFill>
                            <a:schemeClr val="bg1"/>
                          </a:solidFill>
                          <a:latin typeface="Century Gothic" panose="020B0502020202020204" pitchFamily="34" charset="0"/>
                        </a:rPr>
                        <a:t>Threat Modeling:</a:t>
                      </a:r>
                    </a:p>
                    <a:p>
                      <a:r>
                        <a:rPr lang="en-US" sz="2000" dirty="0">
                          <a:solidFill>
                            <a:schemeClr val="bg1"/>
                          </a:solidFill>
                          <a:latin typeface="Century Gothic" panose="020B0502020202020204" pitchFamily="34" charset="0"/>
                        </a:rPr>
                        <a:t>IriusRisk</a:t>
                      </a:r>
                    </a:p>
                    <a:p>
                      <a:endParaRPr lang="en-US" sz="2000" dirty="0">
                        <a:solidFill>
                          <a:schemeClr val="bg1"/>
                        </a:solidFill>
                        <a:latin typeface="Century Gothic" panose="020B0502020202020204" pitchFamily="34" charset="0"/>
                      </a:endParaRPr>
                    </a:p>
                    <a:p>
                      <a:r>
                        <a:rPr lang="en-US" sz="2000" i="1" dirty="0">
                          <a:solidFill>
                            <a:schemeClr val="bg1"/>
                          </a:solidFill>
                          <a:latin typeface="Century Gothic" panose="020B0502020202020204" pitchFamily="34" charset="0"/>
                        </a:rPr>
                        <a:t>Issue Tracker:</a:t>
                      </a:r>
                    </a:p>
                    <a:p>
                      <a:r>
                        <a:rPr lang="en-US" sz="2000" dirty="0">
                          <a:solidFill>
                            <a:schemeClr val="bg1"/>
                          </a:solidFill>
                          <a:latin typeface="Century Gothic" panose="020B0502020202020204" pitchFamily="34" charset="0"/>
                        </a:rPr>
                        <a:t>Jira</a:t>
                      </a:r>
                    </a:p>
                    <a:p>
                      <a:r>
                        <a:rPr lang="en-US" sz="2000" dirty="0">
                          <a:solidFill>
                            <a:schemeClr val="bg1"/>
                          </a:solidFill>
                          <a:latin typeface="Century Gothic" panose="020B0502020202020204" pitchFamily="34" charset="0"/>
                        </a:rPr>
                        <a:t>Slack</a:t>
                      </a:r>
                    </a:p>
                  </a:txBody>
                  <a:tcPr/>
                </a:tc>
                <a:tc>
                  <a:txBody>
                    <a:bodyPr/>
                    <a:lstStyle/>
                    <a:p>
                      <a:r>
                        <a:rPr lang="en-US" sz="2000" i="1" dirty="0">
                          <a:solidFill>
                            <a:schemeClr val="bg1"/>
                          </a:solidFill>
                          <a:latin typeface="Century Gothic" panose="020B0502020202020204" pitchFamily="34" charset="0"/>
                        </a:rPr>
                        <a:t>Static Analysis:</a:t>
                      </a:r>
                    </a:p>
                    <a:p>
                      <a:r>
                        <a:rPr lang="en-US" sz="2000" dirty="0">
                          <a:solidFill>
                            <a:schemeClr val="bg1"/>
                          </a:solidFill>
                          <a:latin typeface="Century Gothic" panose="020B0502020202020204" pitchFamily="34" charset="0"/>
                        </a:rPr>
                        <a:t>CppCheck</a:t>
                      </a:r>
                    </a:p>
                    <a:p>
                      <a:r>
                        <a:rPr lang="en-US" sz="2000" dirty="0">
                          <a:solidFill>
                            <a:schemeClr val="bg1"/>
                          </a:solidFill>
                          <a:latin typeface="Century Gothic" panose="020B0502020202020204" pitchFamily="34" charset="0"/>
                        </a:rPr>
                        <a:t>IDE</a:t>
                      </a:r>
                    </a:p>
                    <a:p>
                      <a:endParaRPr lang="en-US" sz="2000" dirty="0">
                        <a:solidFill>
                          <a:schemeClr val="bg1"/>
                        </a:solidFill>
                        <a:latin typeface="Century Gothic" panose="020B0502020202020204" pitchFamily="34" charset="0"/>
                      </a:endParaRPr>
                    </a:p>
                    <a:p>
                      <a:r>
                        <a:rPr lang="en-US" sz="2000" i="1" dirty="0">
                          <a:solidFill>
                            <a:schemeClr val="bg1"/>
                          </a:solidFill>
                          <a:latin typeface="Century Gothic" panose="020B0502020202020204" pitchFamily="34" charset="0"/>
                        </a:rPr>
                        <a:t>Compiler Warnings:</a:t>
                      </a:r>
                    </a:p>
                    <a:p>
                      <a:r>
                        <a:rPr lang="en-US" sz="2000" dirty="0">
                          <a:solidFill>
                            <a:schemeClr val="bg1"/>
                          </a:solidFill>
                          <a:latin typeface="Century Gothic" panose="020B0502020202020204" pitchFamily="34" charset="0"/>
                        </a:rPr>
                        <a:t>Gcc / Clang</a:t>
                      </a:r>
                    </a:p>
                    <a:p>
                      <a:endParaRPr lang="en-US" sz="2000" dirty="0">
                        <a:solidFill>
                          <a:schemeClr val="bg1"/>
                        </a:solidFill>
                        <a:latin typeface="Century Gothic" panose="020B0502020202020204" pitchFamily="34" charset="0"/>
                      </a:endParaRPr>
                    </a:p>
                  </a:txBody>
                  <a:tcPr/>
                </a:tc>
                <a:tc>
                  <a:txBody>
                    <a:bodyPr/>
                    <a:lstStyle/>
                    <a:p>
                      <a:r>
                        <a:rPr lang="en-US" sz="2000" i="1" dirty="0">
                          <a:solidFill>
                            <a:schemeClr val="bg1"/>
                          </a:solidFill>
                          <a:latin typeface="Century Gothic" panose="020B0502020202020204" pitchFamily="34" charset="0"/>
                        </a:rPr>
                        <a:t>Unit Tests:</a:t>
                      </a:r>
                    </a:p>
                    <a:p>
                      <a:r>
                        <a:rPr lang="en-US" sz="2000" dirty="0">
                          <a:solidFill>
                            <a:schemeClr val="bg1"/>
                          </a:solidFill>
                          <a:latin typeface="Century Gothic" panose="020B0502020202020204" pitchFamily="34" charset="0"/>
                        </a:rPr>
                        <a:t>Google Test</a:t>
                      </a:r>
                    </a:p>
                    <a:p>
                      <a:endParaRPr lang="en-US" sz="2000" dirty="0">
                        <a:solidFill>
                          <a:schemeClr val="bg1"/>
                        </a:solidFill>
                        <a:latin typeface="Century Gothic" panose="020B0502020202020204" pitchFamily="34" charset="0"/>
                      </a:endParaRPr>
                    </a:p>
                    <a:p>
                      <a:r>
                        <a:rPr lang="en-US" sz="2000" i="1" dirty="0">
                          <a:solidFill>
                            <a:schemeClr val="bg1"/>
                          </a:solidFill>
                          <a:latin typeface="Century Gothic" panose="020B0502020202020204" pitchFamily="34" charset="0"/>
                        </a:rPr>
                        <a:t>Integration:</a:t>
                      </a:r>
                    </a:p>
                    <a:p>
                      <a:r>
                        <a:rPr lang="en-US" sz="2000" dirty="0">
                          <a:solidFill>
                            <a:schemeClr val="bg1"/>
                          </a:solidFill>
                          <a:latin typeface="Century Gothic" panose="020B0502020202020204" pitchFamily="34" charset="0"/>
                        </a:rPr>
                        <a:t>VectorCAST</a:t>
                      </a:r>
                    </a:p>
                  </a:txBody>
                  <a:tcPr/>
                </a:tc>
                <a:tc>
                  <a:txBody>
                    <a:bodyPr/>
                    <a:lstStyle/>
                    <a:p>
                      <a:r>
                        <a:rPr lang="en-US" sz="2000" i="1" dirty="0">
                          <a:solidFill>
                            <a:schemeClr val="bg1"/>
                          </a:solidFill>
                          <a:latin typeface="Century Gothic" panose="020B0502020202020204" pitchFamily="34" charset="0"/>
                        </a:rPr>
                        <a:t>Runtime Verification:</a:t>
                      </a:r>
                    </a:p>
                    <a:p>
                      <a:r>
                        <a:rPr lang="en-US" sz="2000" dirty="0">
                          <a:solidFill>
                            <a:schemeClr val="bg1"/>
                          </a:solidFill>
                          <a:latin typeface="Century Gothic" panose="020B0502020202020204" pitchFamily="34" charset="0"/>
                        </a:rPr>
                        <a:t>Osquery</a:t>
                      </a:r>
                    </a:p>
                    <a:p>
                      <a:endParaRPr lang="en-US" sz="2000" dirty="0">
                        <a:solidFill>
                          <a:schemeClr val="bg1"/>
                        </a:solidFill>
                        <a:latin typeface="Century Gothic" panose="020B0502020202020204" pitchFamily="34" charset="0"/>
                      </a:endParaRPr>
                    </a:p>
                    <a:p>
                      <a:r>
                        <a:rPr lang="en-US" sz="2000" i="1" dirty="0">
                          <a:solidFill>
                            <a:schemeClr val="bg1"/>
                          </a:solidFill>
                          <a:latin typeface="Century Gothic" panose="020B0502020202020204" pitchFamily="34" charset="0"/>
                        </a:rPr>
                        <a:t>Config Manage:</a:t>
                      </a:r>
                    </a:p>
                    <a:p>
                      <a:r>
                        <a:rPr lang="en-US" sz="2000" dirty="0">
                          <a:solidFill>
                            <a:schemeClr val="bg1"/>
                          </a:solidFill>
                          <a:latin typeface="Century Gothic" panose="020B0502020202020204" pitchFamily="34" charset="0"/>
                        </a:rPr>
                        <a:t>Docker</a:t>
                      </a:r>
                    </a:p>
                  </a:txBody>
                  <a:tcPr/>
                </a:tc>
                <a:tc>
                  <a:txBody>
                    <a:bodyPr/>
                    <a:lstStyle/>
                    <a:p>
                      <a:r>
                        <a:rPr lang="en-US" sz="2000" i="1" dirty="0">
                          <a:solidFill>
                            <a:schemeClr val="bg1"/>
                          </a:solidFill>
                          <a:latin typeface="Century Gothic" panose="020B0502020202020204" pitchFamily="34" charset="0"/>
                        </a:rPr>
                        <a:t>Runtime Logic:</a:t>
                      </a:r>
                    </a:p>
                    <a:p>
                      <a:r>
                        <a:rPr lang="en-US" sz="2000" dirty="0">
                          <a:solidFill>
                            <a:schemeClr val="bg1"/>
                          </a:solidFill>
                          <a:latin typeface="Century Gothic" panose="020B0502020202020204" pitchFamily="34" charset="0"/>
                        </a:rPr>
                        <a:t>Alert Logic</a:t>
                      </a:r>
                    </a:p>
                  </a:txBody>
                  <a:tcPr/>
                </a:tc>
                <a:extLst>
                  <a:ext uri="{0D108BD9-81ED-4DB2-BD59-A6C34878D82A}">
                    <a16:rowId xmlns:a16="http://schemas.microsoft.com/office/drawing/2014/main" val="729810281"/>
                  </a:ext>
                </a:extLst>
              </a:tr>
            </a:tbl>
          </a:graphicData>
        </a:graphic>
      </p:graphicFrame>
      <p:sp>
        <p:nvSpPr>
          <p:cNvPr id="3" name="TextBox 2">
            <a:extLst>
              <a:ext uri="{FF2B5EF4-FFF2-40B4-BE49-F238E27FC236}">
                <a16:creationId xmlns:a16="http://schemas.microsoft.com/office/drawing/2014/main" id="{25639B53-541E-3087-1046-1436297980D0}"/>
              </a:ext>
            </a:extLst>
          </p:cNvPr>
          <p:cNvSpPr txBox="1"/>
          <p:nvPr/>
        </p:nvSpPr>
        <p:spPr>
          <a:xfrm>
            <a:off x="390618" y="5440526"/>
            <a:ext cx="1207382" cy="307777"/>
          </a:xfrm>
          <a:prstGeom prst="rect">
            <a:avLst/>
          </a:prstGeom>
          <a:noFill/>
        </p:spPr>
        <p:txBody>
          <a:bodyPr wrap="none" rtlCol="0">
            <a:spAutoFit/>
          </a:bodyPr>
          <a:lstStyle/>
          <a:p>
            <a:r>
              <a:rPr lang="en-US" dirty="0">
                <a:solidFill>
                  <a:schemeClr val="bg1"/>
                </a:solidFill>
              </a:rPr>
              <a:t>(</a:t>
            </a:r>
            <a:r>
              <a:rPr lang="en-US" dirty="0" err="1">
                <a:solidFill>
                  <a:schemeClr val="bg1"/>
                </a:solidFill>
              </a:rPr>
              <a:t>Zettler</a:t>
            </a:r>
            <a:r>
              <a:rPr lang="en-US" dirty="0">
                <a:solidFill>
                  <a:schemeClr val="bg1"/>
                </a:solidFill>
              </a:rPr>
              <a:t>, n.d.)</a:t>
            </a:r>
          </a:p>
        </p:txBody>
      </p:sp>
      <p:pic>
        <p:nvPicPr>
          <p:cNvPr id="7" name="Audio 6">
            <a:hlinkClick r:id="" action="ppaction://media"/>
            <a:extLst>
              <a:ext uri="{FF2B5EF4-FFF2-40B4-BE49-F238E27FC236}">
                <a16:creationId xmlns:a16="http://schemas.microsoft.com/office/drawing/2014/main" id="{D52617BF-4BEF-CEC6-554F-E2EFB7F3ADB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1132"/>
    </mc:Choice>
    <mc:Fallback>
      <p:transition spd="slow" advTm="51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p:cNvSpPr txBox="1">
            <a:spLocks noGrp="1"/>
          </p:cNvSpPr>
          <p:nvPr>
            <p:ph type="body" idx="1"/>
          </p:nvPr>
        </p:nvSpPr>
        <p:spPr>
          <a:xfrm>
            <a:off x="685800" y="2194560"/>
            <a:ext cx="5830410" cy="4024125"/>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lt1"/>
              </a:buClr>
              <a:buSzPts val="2000"/>
              <a:buNone/>
            </a:pPr>
            <a:r>
              <a:rPr lang="en-US" u="sng" dirty="0"/>
              <a:t>Risks</a:t>
            </a:r>
            <a:endParaRPr lang="en-US" dirty="0"/>
          </a:p>
          <a:p>
            <a:pPr marL="0" lvl="0" indent="0" rtl="0">
              <a:lnSpc>
                <a:spcPct val="90000"/>
              </a:lnSpc>
              <a:spcBef>
                <a:spcPts val="0"/>
              </a:spcBef>
              <a:spcAft>
                <a:spcPts val="0"/>
              </a:spcAft>
              <a:buClr>
                <a:schemeClr val="lt1"/>
              </a:buClr>
              <a:buSzPts val="2000"/>
              <a:buNone/>
            </a:pPr>
            <a:endParaRPr lang="en-US" u="sng" dirty="0"/>
          </a:p>
          <a:p>
            <a:pPr marL="342900">
              <a:spcBef>
                <a:spcPts val="0"/>
              </a:spcBef>
              <a:buSzPts val="2000"/>
            </a:pPr>
            <a:r>
              <a:rPr lang="en-US" dirty="0"/>
              <a:t>Leaving security to the end of development</a:t>
            </a:r>
          </a:p>
          <a:p>
            <a:pPr marL="342900">
              <a:spcBef>
                <a:spcPts val="0"/>
              </a:spcBef>
              <a:buSzPts val="2000"/>
            </a:pPr>
            <a:endParaRPr lang="en-US" dirty="0"/>
          </a:p>
          <a:p>
            <a:pPr marL="342900">
              <a:spcBef>
                <a:spcPts val="0"/>
              </a:spcBef>
              <a:buSzPts val="2000"/>
            </a:pPr>
            <a:r>
              <a:rPr lang="en-US" dirty="0"/>
              <a:t>Using outdated security methods</a:t>
            </a:r>
          </a:p>
          <a:p>
            <a:pPr marL="342900">
              <a:spcBef>
                <a:spcPts val="0"/>
              </a:spcBef>
              <a:buSzPts val="2000"/>
            </a:pPr>
            <a:endParaRPr lang="en-US" dirty="0"/>
          </a:p>
          <a:p>
            <a:pPr marL="342900">
              <a:spcBef>
                <a:spcPts val="0"/>
              </a:spcBef>
              <a:buSzPts val="2000"/>
            </a:pPr>
            <a:r>
              <a:rPr lang="en-US" dirty="0"/>
              <a:t>Relying on single security layers</a:t>
            </a:r>
          </a:p>
          <a:p>
            <a:pPr marL="342900">
              <a:spcBef>
                <a:spcPts val="0"/>
              </a:spcBef>
              <a:buSzPts val="2000"/>
            </a:pPr>
            <a:endParaRPr lang="en-US" dirty="0"/>
          </a:p>
          <a:p>
            <a:pPr marL="342900">
              <a:spcBef>
                <a:spcPts val="0"/>
              </a:spcBef>
              <a:buSzPts val="2000"/>
            </a:pP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Google Shape;217;p11">
            <a:extLst>
              <a:ext uri="{FF2B5EF4-FFF2-40B4-BE49-F238E27FC236}">
                <a16:creationId xmlns:a16="http://schemas.microsoft.com/office/drawing/2014/main" id="{72E7378E-D350-A87A-ED47-3DC27DD1365A}"/>
              </a:ext>
            </a:extLst>
          </p:cNvPr>
          <p:cNvSpPr txBox="1">
            <a:spLocks/>
          </p:cNvSpPr>
          <p:nvPr/>
        </p:nvSpPr>
        <p:spPr>
          <a:xfrm>
            <a:off x="5960616" y="2215570"/>
            <a:ext cx="5830410" cy="4024125"/>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lt1"/>
              </a:buClr>
              <a:buSzPts val="18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42900" algn="l" rtl="0">
              <a:lnSpc>
                <a:spcPct val="90000"/>
              </a:lnSpc>
              <a:spcBef>
                <a:spcPts val="500"/>
              </a:spcBef>
              <a:spcAft>
                <a:spcPts val="0"/>
              </a:spcAft>
              <a:buClr>
                <a:schemeClr val="lt1"/>
              </a:buClr>
              <a:buSzPts val="18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42900" algn="l" rtl="0">
              <a:lnSpc>
                <a:spcPct val="90000"/>
              </a:lnSpc>
              <a:spcBef>
                <a:spcPts val="500"/>
              </a:spcBef>
              <a:spcAft>
                <a:spcPts val="0"/>
              </a:spcAft>
              <a:buClr>
                <a:schemeClr val="lt1"/>
              </a:buClr>
              <a:buSzPts val="1800"/>
              <a:buFont typeface="Arial"/>
              <a:buChar char="•"/>
              <a:defRPr sz="1600" b="0" i="0" u="none" strike="noStrike" cap="none">
                <a:solidFill>
                  <a:schemeClr val="lt1"/>
                </a:solidFill>
                <a:latin typeface="Century Gothic"/>
                <a:ea typeface="Century Gothic"/>
                <a:cs typeface="Century Gothic"/>
                <a:sym typeface="Century Gothic"/>
              </a:defRPr>
            </a:lvl9pPr>
          </a:lstStyle>
          <a:p>
            <a:pPr marL="0" indent="0" algn="ctr">
              <a:spcBef>
                <a:spcPts val="0"/>
              </a:spcBef>
              <a:buSzPts val="2000"/>
              <a:buFont typeface="Arial"/>
              <a:buNone/>
            </a:pPr>
            <a:r>
              <a:rPr lang="en-US" u="sng" dirty="0"/>
              <a:t>Benefits</a:t>
            </a:r>
            <a:endParaRPr lang="en-US" dirty="0"/>
          </a:p>
          <a:p>
            <a:pPr marL="0" indent="0">
              <a:spcBef>
                <a:spcPts val="0"/>
              </a:spcBef>
              <a:buSzPts val="2000"/>
              <a:buFont typeface="Arial"/>
              <a:buNone/>
            </a:pPr>
            <a:endParaRPr lang="en-US" u="sng" dirty="0"/>
          </a:p>
          <a:p>
            <a:pPr marL="342900">
              <a:spcBef>
                <a:spcPts val="0"/>
              </a:spcBef>
              <a:buSzPts val="2000"/>
            </a:pPr>
            <a:r>
              <a:rPr lang="en-US" dirty="0"/>
              <a:t>Incorporating security into the development pipeline.</a:t>
            </a:r>
          </a:p>
          <a:p>
            <a:pPr marL="342900">
              <a:spcBef>
                <a:spcPts val="0"/>
              </a:spcBef>
              <a:buSzPts val="2000"/>
            </a:pPr>
            <a:endParaRPr lang="en-US" dirty="0"/>
          </a:p>
          <a:p>
            <a:pPr marL="342900">
              <a:spcBef>
                <a:spcPts val="0"/>
              </a:spcBef>
              <a:buSzPts val="2000"/>
            </a:pPr>
            <a:r>
              <a:rPr lang="en-US" dirty="0"/>
              <a:t>Less maintenance costs over the system lifetime </a:t>
            </a:r>
            <a:r>
              <a:rPr lang="en-US" sz="1400" dirty="0"/>
              <a:t>(Simko, 2022)</a:t>
            </a:r>
          </a:p>
          <a:p>
            <a:pPr marL="342900">
              <a:spcBef>
                <a:spcPts val="0"/>
              </a:spcBef>
              <a:buSzPts val="2000"/>
            </a:pPr>
            <a:endParaRPr lang="en-US" dirty="0"/>
          </a:p>
          <a:p>
            <a:pPr marL="342900">
              <a:spcBef>
                <a:spcPts val="0"/>
              </a:spcBef>
              <a:buSzPts val="2000"/>
            </a:pPr>
            <a:r>
              <a:rPr lang="en-US" dirty="0"/>
              <a:t>Reduced chance of data breaches and associated penalties</a:t>
            </a:r>
          </a:p>
          <a:p>
            <a:pPr marL="342900">
              <a:spcBef>
                <a:spcPts val="0"/>
              </a:spcBef>
              <a:buSzPts val="2000"/>
            </a:pPr>
            <a:endParaRPr lang="en-US" dirty="0"/>
          </a:p>
          <a:p>
            <a:pPr marL="342900">
              <a:spcBef>
                <a:spcPts val="0"/>
              </a:spcBef>
              <a:buSzPts val="2000"/>
            </a:pPr>
            <a:endParaRPr lang="en-US" dirty="0"/>
          </a:p>
        </p:txBody>
      </p:sp>
      <p:pic>
        <p:nvPicPr>
          <p:cNvPr id="6" name="Audio 5">
            <a:hlinkClick r:id="" action="ppaction://media"/>
            <a:extLst>
              <a:ext uri="{FF2B5EF4-FFF2-40B4-BE49-F238E27FC236}">
                <a16:creationId xmlns:a16="http://schemas.microsoft.com/office/drawing/2014/main" id="{FB945CEE-D8AE-C681-5468-55EAB0E3B83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921"/>
    </mc:Choice>
    <mc:Fallback>
      <p:transition spd="slow" advTm="259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dirty="0"/>
              <a:t>Implement security from project conception onward</a:t>
            </a:r>
          </a:p>
          <a:p>
            <a:pPr marL="1600200" lvl="3" indent="-228600">
              <a:spcBef>
                <a:spcPts val="0"/>
              </a:spcBef>
            </a:pPr>
            <a:r>
              <a:rPr lang="en-US" dirty="0"/>
              <a:t>Threat Modeling, Security Requirements, ‘Misuser Stories’</a:t>
            </a:r>
          </a:p>
          <a:p>
            <a:pPr marL="1600200" lvl="3" indent="-228600">
              <a:spcBef>
                <a:spcPts val="0"/>
              </a:spcBef>
            </a:pPr>
            <a:endParaRPr lang="en-US" sz="1200" dirty="0"/>
          </a:p>
          <a:p>
            <a:pPr marL="1143000" lvl="2" indent="-228600">
              <a:spcBef>
                <a:spcPts val="0"/>
              </a:spcBef>
            </a:pPr>
            <a:r>
              <a:rPr lang="en-US" dirty="0"/>
              <a:t>Utilize automation for security enforcement</a:t>
            </a:r>
          </a:p>
          <a:p>
            <a:pPr marL="1600200" lvl="3" indent="-228600">
              <a:spcBef>
                <a:spcPts val="0"/>
              </a:spcBef>
            </a:pPr>
            <a:r>
              <a:rPr lang="en-US" dirty="0"/>
              <a:t>IDE, compilers, static analysis</a:t>
            </a:r>
          </a:p>
          <a:p>
            <a:pPr marL="1600200" lvl="3" indent="-228600">
              <a:spcBef>
                <a:spcPts val="0"/>
              </a:spcBef>
            </a:pPr>
            <a:r>
              <a:rPr lang="en-US" dirty="0"/>
              <a:t>These tools perform consistently and reliably</a:t>
            </a:r>
          </a:p>
          <a:p>
            <a:pPr marL="1600200" lvl="3" indent="-228600">
              <a:spcBef>
                <a:spcPts val="0"/>
              </a:spcBef>
            </a:pPr>
            <a:endParaRPr lang="en-US" dirty="0"/>
          </a:p>
          <a:p>
            <a:pPr marL="1143000" lvl="2" indent="-228600">
              <a:spcBef>
                <a:spcPts val="0"/>
              </a:spcBef>
            </a:pPr>
            <a:r>
              <a:rPr lang="en-US" dirty="0"/>
              <a:t>Apply multiple layers of security</a:t>
            </a:r>
          </a:p>
          <a:p>
            <a:pPr marL="1600200" lvl="3" indent="-228600">
              <a:spcBef>
                <a:spcPts val="0"/>
              </a:spcBef>
            </a:pPr>
            <a:r>
              <a:rPr lang="en-US" dirty="0"/>
              <a:t>Authorization and encryption</a:t>
            </a:r>
          </a:p>
          <a:p>
            <a:pPr marL="1600200" lvl="3" indent="-228600">
              <a:spcBef>
                <a:spcPts val="0"/>
              </a:spcBef>
            </a:pPr>
            <a:r>
              <a:rPr lang="en-US" dirty="0"/>
              <a:t>Firewalls and accounting techniques</a:t>
            </a:r>
          </a:p>
          <a:p>
            <a:pPr marL="1600200" lvl="3" indent="-228600">
              <a:spcBef>
                <a:spcPts val="0"/>
              </a:spcBef>
            </a:pPr>
            <a:endParaRPr lang="en-US" dirty="0"/>
          </a:p>
          <a:p>
            <a:pPr marL="1143000" lvl="2" indent="-228600">
              <a:spcBef>
                <a:spcPts val="0"/>
              </a:spcBef>
            </a:pPr>
            <a:r>
              <a:rPr lang="en-US" dirty="0"/>
              <a:t>Security training</a:t>
            </a:r>
          </a:p>
          <a:p>
            <a:pPr marL="1600200" lvl="3" indent="-228600">
              <a:spcBef>
                <a:spcPts val="0"/>
              </a:spcBef>
            </a:pPr>
            <a:r>
              <a:rPr lang="en-US" dirty="0"/>
              <a:t>Operators / maintainers / developers</a:t>
            </a:r>
          </a:p>
          <a:p>
            <a:pPr marL="1600200" lvl="3" indent="-228600">
              <a:spcBef>
                <a:spcPts val="0"/>
              </a:spcBef>
            </a:pPr>
            <a:r>
              <a:rPr lang="en-US" dirty="0"/>
              <a:t>One of the largest data breaches in recent history (Starwood) occurred in part due to lack </a:t>
            </a:r>
            <a:r>
              <a:rPr lang="en-US"/>
              <a:t>of security </a:t>
            </a:r>
            <a:r>
              <a:rPr lang="en-US" dirty="0"/>
              <a:t>training / awareness</a:t>
            </a:r>
          </a:p>
          <a:p>
            <a:pPr marL="1371600" lvl="3" indent="0">
              <a:spcBef>
                <a:spcPts val="0"/>
              </a:spcBef>
              <a:buNone/>
            </a:pPr>
            <a:r>
              <a:rPr lang="en-US" dirty="0"/>
              <a:t>    </a:t>
            </a:r>
            <a:r>
              <a:rPr lang="en-US" sz="1200" dirty="0"/>
              <a:t>(Fruhlinger, 2020)</a:t>
            </a:r>
          </a:p>
          <a:p>
            <a:pPr marL="1600200" lvl="3" indent="-228600">
              <a:spcBef>
                <a:spcPts val="0"/>
              </a:spcBef>
            </a:pPr>
            <a:endParaRPr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1E7C1878-BA8D-DD72-BF2F-66160820875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0067"/>
    </mc:Choice>
    <mc:Fallback>
      <p:transition spd="slow" advTm="600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A strong security policy is key to preventing security breaches and subsequent data breaches.</a:t>
            </a:r>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t>Security must be implemented from the very beginning and continuously throughout the lifecycle.</a:t>
            </a:r>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t>Security through automation and operation results in a much stronger, more secure, and higher quality final product.</a:t>
            </a:r>
            <a:endParaRPr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0" name="Audio 9">
            <a:hlinkClick r:id="" action="ppaction://media"/>
            <a:extLst>
              <a:ext uri="{FF2B5EF4-FFF2-40B4-BE49-F238E27FC236}">
                <a16:creationId xmlns:a16="http://schemas.microsoft.com/office/drawing/2014/main" id="{07B95137-BFC3-7AAC-3447-6A663845223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3210"/>
    </mc:Choice>
    <mc:Fallback>
      <p:transition spd="slow" advTm="232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342900">
              <a:spcBef>
                <a:spcPts val="0"/>
              </a:spcBef>
              <a:buSzPts val="2200"/>
            </a:pPr>
            <a:r>
              <a:rPr lang="en-US" sz="1800" dirty="0" err="1">
                <a:latin typeface="Century Gothic" panose="020B0502020202020204" pitchFamily="34" charset="0"/>
              </a:rPr>
              <a:t>Zettler</a:t>
            </a:r>
            <a:r>
              <a:rPr lang="en-US" sz="1800" dirty="0">
                <a:latin typeface="Century Gothic" panose="020B0502020202020204" pitchFamily="34" charset="0"/>
              </a:rPr>
              <a:t>, K. (n.d.). </a:t>
            </a:r>
            <a:r>
              <a:rPr lang="en-US" sz="1800" i="1" dirty="0">
                <a:latin typeface="Century Gothic" panose="020B0502020202020204" pitchFamily="34" charset="0"/>
              </a:rPr>
              <a:t>The </a:t>
            </a:r>
            <a:r>
              <a:rPr lang="en-US" sz="1800" i="1" dirty="0" err="1">
                <a:latin typeface="Century Gothic" panose="020B0502020202020204" pitchFamily="34" charset="0"/>
              </a:rPr>
              <a:t>DevSecOp</a:t>
            </a:r>
            <a:r>
              <a:rPr lang="en-US" sz="1800" i="1" dirty="0">
                <a:latin typeface="Century Gothic" panose="020B0502020202020204" pitchFamily="34" charset="0"/>
              </a:rPr>
              <a:t> tools that secure DevOps workflows. </a:t>
            </a:r>
            <a:r>
              <a:rPr lang="en-US" sz="1800" dirty="0">
                <a:latin typeface="Century Gothic" panose="020B0502020202020204" pitchFamily="34" charset="0"/>
              </a:rPr>
              <a:t>Atlassian. </a:t>
            </a:r>
            <a:r>
              <a:rPr lang="en-US" sz="1800" dirty="0">
                <a:latin typeface="Century Gothic" panose="020B0502020202020204" pitchFamily="34" charset="0"/>
                <a:hlinkClick r:id="rId6"/>
              </a:rPr>
              <a:t>https://www.atlassian.com/devops/devops-tools/devsecops-tools</a:t>
            </a:r>
            <a:endParaRPr lang="en-US" sz="1800" dirty="0">
              <a:latin typeface="Century Gothic" panose="020B0502020202020204" pitchFamily="34" charset="0"/>
            </a:endParaRPr>
          </a:p>
          <a:p>
            <a:pPr marL="342900">
              <a:spcBef>
                <a:spcPts val="0"/>
              </a:spcBef>
              <a:buSzPts val="2200"/>
            </a:pPr>
            <a:endParaRPr lang="en-US" sz="1800" dirty="0">
              <a:latin typeface="Century Gothic" panose="020B0502020202020204" pitchFamily="34" charset="0"/>
            </a:endParaRPr>
          </a:p>
          <a:p>
            <a:pPr marL="342900">
              <a:spcBef>
                <a:spcPts val="0"/>
              </a:spcBef>
              <a:buSzPts val="2200"/>
            </a:pPr>
            <a:r>
              <a:rPr lang="en-US" sz="1800" dirty="0">
                <a:latin typeface="Century Gothic" panose="020B0502020202020204" pitchFamily="34" charset="0"/>
              </a:rPr>
              <a:t>Simko, C. (2022, Feb 22). </a:t>
            </a:r>
            <a:r>
              <a:rPr lang="en-US" sz="1800" i="1" dirty="0">
                <a:latin typeface="Century Gothic" panose="020B0502020202020204" pitchFamily="34" charset="0"/>
              </a:rPr>
              <a:t>Calculating the </a:t>
            </a:r>
            <a:r>
              <a:rPr lang="en-US" sz="1800" i="1" dirty="0" err="1">
                <a:latin typeface="Century Gothic" panose="020B0502020202020204" pitchFamily="34" charset="0"/>
              </a:rPr>
              <a:t>roi</a:t>
            </a:r>
            <a:r>
              <a:rPr lang="en-US" sz="1800" i="1" dirty="0">
                <a:latin typeface="Century Gothic" panose="020B0502020202020204" pitchFamily="34" charset="0"/>
              </a:rPr>
              <a:t> of </a:t>
            </a:r>
            <a:r>
              <a:rPr lang="en-US" sz="1800" i="1" dirty="0" err="1">
                <a:latin typeface="Century Gothic" panose="020B0502020202020204" pitchFamily="34" charset="0"/>
              </a:rPr>
              <a:t>sast</a:t>
            </a:r>
            <a:r>
              <a:rPr lang="en-US" sz="1800" i="1" dirty="0">
                <a:latin typeface="Century Gothic" panose="020B0502020202020204" pitchFamily="34" charset="0"/>
              </a:rPr>
              <a:t> in </a:t>
            </a:r>
            <a:r>
              <a:rPr lang="en-US" sz="1800" i="1" dirty="0" err="1">
                <a:latin typeface="Century Gothic" panose="020B0502020202020204" pitchFamily="34" charset="0"/>
              </a:rPr>
              <a:t>DevSecOps</a:t>
            </a:r>
            <a:r>
              <a:rPr lang="en-US" sz="1800" i="1" dirty="0">
                <a:latin typeface="Century Gothic" panose="020B0502020202020204" pitchFamily="34" charset="0"/>
              </a:rPr>
              <a:t> for embedded software. </a:t>
            </a:r>
            <a:r>
              <a:rPr lang="en-US" sz="1800" dirty="0" err="1">
                <a:latin typeface="Century Gothic" panose="020B0502020202020204" pitchFamily="34" charset="0"/>
              </a:rPr>
              <a:t>GrammaTech</a:t>
            </a:r>
            <a:r>
              <a:rPr lang="en-US" sz="1800" dirty="0">
                <a:latin typeface="Century Gothic" panose="020B0502020202020204" pitchFamily="34" charset="0"/>
              </a:rPr>
              <a:t>. </a:t>
            </a:r>
            <a:r>
              <a:rPr lang="en-US" sz="1800" dirty="0">
                <a:latin typeface="Century Gothic" panose="020B0502020202020204" pitchFamily="34" charset="0"/>
                <a:hlinkClick r:id="rId7"/>
              </a:rPr>
              <a:t>https://blogs.grammatech.com/calculating-the-roi-of-sast-in-devsecops-for-embedded-software</a:t>
            </a:r>
            <a:endParaRPr lang="en-US" sz="1800" dirty="0">
              <a:latin typeface="Century Gothic" panose="020B0502020202020204" pitchFamily="34" charset="0"/>
            </a:endParaRPr>
          </a:p>
          <a:p>
            <a:pPr marL="0" lvl="0" indent="0" algn="l" rtl="0">
              <a:lnSpc>
                <a:spcPct val="90000"/>
              </a:lnSpc>
              <a:spcBef>
                <a:spcPts val="0"/>
              </a:spcBef>
              <a:spcAft>
                <a:spcPts val="0"/>
              </a:spcAft>
              <a:buClr>
                <a:schemeClr val="lt1"/>
              </a:buClr>
              <a:buSzPts val="2200"/>
              <a:buNone/>
            </a:pPr>
            <a:endParaRPr lang="en-US" sz="1800" dirty="0">
              <a:latin typeface="Century Gothic" panose="020B0502020202020204" pitchFamily="34" charset="0"/>
            </a:endParaRPr>
          </a:p>
          <a:p>
            <a:pPr marL="228600" indent="-228600">
              <a:spcBef>
                <a:spcPts val="0"/>
              </a:spcBef>
              <a:buSzPts val="2200"/>
            </a:pPr>
            <a:r>
              <a:rPr lang="en-US" sz="1800" dirty="0">
                <a:effectLst/>
                <a:latin typeface="Century Gothic" panose="020B0502020202020204" pitchFamily="34" charset="0"/>
                <a:ea typeface="Calibri" panose="020F0502020204030204" pitchFamily="34" charset="0"/>
                <a:cs typeface="Times New Roman" panose="02020603050405020304" pitchFamily="18" charset="0"/>
              </a:rPr>
              <a:t>Fruhlinger, J. (2020, Feb 12). </a:t>
            </a:r>
            <a:r>
              <a:rPr lang="en-US" sz="1800" i="1" dirty="0">
                <a:effectLst/>
                <a:latin typeface="Century Gothic" panose="020B0502020202020204" pitchFamily="34" charset="0"/>
                <a:ea typeface="Calibri" panose="020F0502020204030204" pitchFamily="34" charset="0"/>
                <a:cs typeface="Times New Roman" panose="02020603050405020304" pitchFamily="18" charset="0"/>
              </a:rPr>
              <a:t>Marriot data breach </a:t>
            </a:r>
            <a:r>
              <a:rPr lang="en-US" sz="1800" i="1" dirty="0" err="1">
                <a:effectLst/>
                <a:latin typeface="Century Gothic" panose="020B0502020202020204" pitchFamily="34" charset="0"/>
                <a:ea typeface="Calibri" panose="020F0502020204030204" pitchFamily="34" charset="0"/>
                <a:cs typeface="Times New Roman" panose="02020603050405020304" pitchFamily="18" charset="0"/>
              </a:rPr>
              <a:t>faq</a:t>
            </a:r>
            <a:r>
              <a:rPr lang="en-US" sz="1800" i="1" dirty="0">
                <a:effectLst/>
                <a:latin typeface="Century Gothic" panose="020B0502020202020204" pitchFamily="34" charset="0"/>
                <a:ea typeface="Calibri" panose="020F0502020204030204" pitchFamily="34" charset="0"/>
                <a:cs typeface="Times New Roman" panose="02020603050405020304" pitchFamily="18" charset="0"/>
              </a:rPr>
              <a:t>: How did it happen and what was the           impact?</a:t>
            </a:r>
            <a:r>
              <a:rPr lang="en-US" sz="1800" dirty="0">
                <a:effectLst/>
                <a:latin typeface="Century Gothic" panose="020B0502020202020204" pitchFamily="34" charset="0"/>
                <a:ea typeface="Calibri" panose="020F0502020204030204" pitchFamily="34" charset="0"/>
                <a:cs typeface="Times New Roman" panose="02020603050405020304" pitchFamily="18" charset="0"/>
              </a:rPr>
              <a:t> CSO Online. </a:t>
            </a:r>
            <a:r>
              <a:rPr lang="en-US" sz="1800" u="sng" dirty="0">
                <a:solidFill>
                  <a:srgbClr val="0563C1"/>
                </a:solidFill>
                <a:effectLst/>
                <a:latin typeface="Century Gothic" panose="020B0502020202020204" pitchFamily="34" charset="0"/>
                <a:ea typeface="Calibri" panose="020F0502020204030204" pitchFamily="34" charset="0"/>
                <a:cs typeface="Times New Roman" panose="02020603050405020304" pitchFamily="18" charset="0"/>
                <a:hlinkClick r:id="rId8"/>
              </a:rPr>
              <a:t>https://www.csoonline.com/article/3441220/marriott-data-breach-faq-how-did-it-happen-and-what-was-the-impact.html</a:t>
            </a:r>
            <a:endParaRPr lang="en-US" sz="1800" dirty="0">
              <a:effectLst/>
              <a:latin typeface="Century Gothic" panose="020B0502020202020204" pitchFamily="34" charset="0"/>
              <a:ea typeface="Calibri" panose="020F0502020204030204" pitchFamily="34" charset="0"/>
              <a:cs typeface="Times New Roman" panose="02020603050405020304" pitchFamily="18" charset="0"/>
            </a:endParaRPr>
          </a:p>
          <a:p>
            <a:pPr marL="228600" lvl="0" indent="-228600" algn="l" rtl="0">
              <a:lnSpc>
                <a:spcPct val="90000"/>
              </a:lnSpc>
              <a:spcBef>
                <a:spcPts val="0"/>
              </a:spcBef>
              <a:spcAft>
                <a:spcPts val="0"/>
              </a:spcAft>
              <a:buClr>
                <a:schemeClr val="lt1"/>
              </a:buClr>
              <a:buSzPts val="2200"/>
              <a:buChar char="•"/>
            </a:pPr>
            <a:endParaRPr dirty="0"/>
          </a:p>
        </p:txBody>
      </p:sp>
      <p:pic>
        <p:nvPicPr>
          <p:cNvPr id="239" name="Google Shape;239;p14" descr="Green Pace logo"/>
          <p:cNvPicPr preferRelativeResize="0"/>
          <p:nvPr/>
        </p:nvPicPr>
        <p:blipFill>
          <a:blip r:embed="rId9">
            <a:alphaModFix/>
          </a:blip>
          <a:stretch>
            <a:fillRect/>
          </a:stretch>
        </p:blipFill>
        <p:spPr>
          <a:xfrm>
            <a:off x="11084074" y="5440526"/>
            <a:ext cx="886601" cy="1149225"/>
          </a:xfrm>
          <a:prstGeom prst="rect">
            <a:avLst/>
          </a:prstGeom>
          <a:noFill/>
          <a:ln>
            <a:noFill/>
          </a:ln>
        </p:spPr>
      </p:pic>
      <p:pic>
        <p:nvPicPr>
          <p:cNvPr id="21" name="Audio 20">
            <a:hlinkClick r:id="" action="ppaction://media"/>
            <a:extLst>
              <a:ext uri="{FF2B5EF4-FFF2-40B4-BE49-F238E27FC236}">
                <a16:creationId xmlns:a16="http://schemas.microsoft.com/office/drawing/2014/main" id="{37DEC2F1-7654-4E76-30F6-5C1D71E1F51B}"/>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746"/>
    </mc:Choice>
    <mc:Fallback>
      <p:transition spd="slow" advTm="47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706974" y="1901597"/>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Protection against modern, complex attacks requires a multi-tiered approach to security, which our security policy aims to follow.</a:t>
            </a: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92971F82-BDB2-6B9B-E0BC-E0F50ECF21F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3991"/>
    </mc:Choice>
    <mc:Fallback>
      <p:transition spd="slow" advTm="33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608851" y="2565551"/>
            <a:ext cx="2486100" cy="4024200"/>
          </a:xfrm>
          <a:prstGeom prst="rect">
            <a:avLst/>
          </a:prstGeom>
          <a:noFill/>
          <a:ln>
            <a:noFill/>
          </a:ln>
        </p:spPr>
        <p:txBody>
          <a:bodyPr spcFirstLastPara="1" wrap="square" lIns="91425" tIns="45700" rIns="91425" bIns="45700" anchor="t" anchorCtr="0">
            <a:normAutofit/>
          </a:bodyPr>
          <a:lstStyle/>
          <a:p>
            <a:pPr marL="228600" lvl="0" indent="0" algn="l" rtl="0">
              <a:lnSpc>
                <a:spcPct val="107916"/>
              </a:lnSpc>
              <a:spcBef>
                <a:spcPts val="0"/>
              </a:spcBef>
              <a:spcAft>
                <a:spcPts val="0"/>
              </a:spcAft>
              <a:buSzPts val="1800"/>
              <a:buNone/>
            </a:pPr>
            <a:r>
              <a:rPr lang="en-US" sz="2000" dirty="0">
                <a:solidFill>
                  <a:srgbClr val="FFFFFF"/>
                </a:solidFill>
              </a:rPr>
              <a:t>Security risks across any defensive tier can be classified according to threat, which helps direct resources appropriately</a:t>
            </a:r>
            <a:endParaRPr sz="2000" dirty="0"/>
          </a:p>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941235956"/>
              </p:ext>
            </p:extLst>
          </p:nvPr>
        </p:nvGraphicFramePr>
        <p:xfrm>
          <a:off x="3171900" y="2561050"/>
          <a:ext cx="7835225" cy="353865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Vulnerabilities that are easy to create and may appear commonly in development.</a:t>
                      </a:r>
                      <a:endParaRPr sz="20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If a vulnerability is likely, high risk, or easier to resolve, it receives a priority rating.</a:t>
                      </a:r>
                      <a:endParaRPr sz="20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Vulnerabilities that are more difficult to create and appear less often during development.</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lang="en-US"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If a vulnerability is less likely, lower risk, or harder to resolve, it receives a low priority rating.</a:t>
                      </a:r>
                      <a:endParaRPr lang="en-US" sz="20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9904BE37-16DF-0E37-5130-6106BE1F6EB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6329"/>
    </mc:Choice>
    <mc:Fallback>
      <p:transition spd="slow" advTm="46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922538" y="2194560"/>
            <a:ext cx="5173462"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Validate Input Data</a:t>
            </a:r>
          </a:p>
          <a:p>
            <a:pPr marL="0" lvl="0" indent="0" algn="l" rtl="0">
              <a:lnSpc>
                <a:spcPct val="90000"/>
              </a:lnSpc>
              <a:spcBef>
                <a:spcPts val="0"/>
              </a:spcBef>
              <a:spcAft>
                <a:spcPts val="0"/>
              </a:spcAft>
              <a:buClr>
                <a:schemeClr val="lt1"/>
              </a:buClr>
              <a:buSzPts val="2200"/>
              <a:buNone/>
            </a:pPr>
            <a:endParaRPr lang="en-US" dirty="0"/>
          </a:p>
          <a:p>
            <a:pPr marL="228600" lvl="0" indent="-228600" algn="l" rtl="0">
              <a:lnSpc>
                <a:spcPct val="90000"/>
              </a:lnSpc>
              <a:spcBef>
                <a:spcPts val="0"/>
              </a:spcBef>
              <a:spcAft>
                <a:spcPts val="0"/>
              </a:spcAft>
              <a:buClr>
                <a:schemeClr val="lt1"/>
              </a:buClr>
              <a:buSzPts val="2200"/>
              <a:buChar char="•"/>
            </a:pPr>
            <a:r>
              <a:rPr lang="en-US" dirty="0"/>
              <a:t>Heed Compiler Warnings</a:t>
            </a:r>
          </a:p>
          <a:p>
            <a:pPr marL="0" lvl="0" indent="0" algn="l" rtl="0">
              <a:lnSpc>
                <a:spcPct val="90000"/>
              </a:lnSpc>
              <a:spcBef>
                <a:spcPts val="0"/>
              </a:spcBef>
              <a:spcAft>
                <a:spcPts val="0"/>
              </a:spcAft>
              <a:buClr>
                <a:schemeClr val="lt1"/>
              </a:buClr>
              <a:buSzPts val="2200"/>
              <a:buNone/>
            </a:pPr>
            <a:endParaRPr lang="en-US" dirty="0"/>
          </a:p>
          <a:p>
            <a:pPr marL="228600" lvl="0" indent="-228600" algn="l" rtl="0">
              <a:lnSpc>
                <a:spcPct val="90000"/>
              </a:lnSpc>
              <a:spcBef>
                <a:spcPts val="0"/>
              </a:spcBef>
              <a:spcAft>
                <a:spcPts val="0"/>
              </a:spcAft>
              <a:buClr>
                <a:schemeClr val="lt1"/>
              </a:buClr>
              <a:buSzPts val="2200"/>
              <a:buChar char="•"/>
            </a:pPr>
            <a:r>
              <a:rPr lang="en-US" dirty="0"/>
              <a:t>Architect and Design for Security Policies</a:t>
            </a:r>
          </a:p>
          <a:p>
            <a:pPr marL="0" lvl="0" indent="0" algn="l" rtl="0">
              <a:lnSpc>
                <a:spcPct val="90000"/>
              </a:lnSpc>
              <a:spcBef>
                <a:spcPts val="0"/>
              </a:spcBef>
              <a:spcAft>
                <a:spcPts val="0"/>
              </a:spcAft>
              <a:buClr>
                <a:schemeClr val="lt1"/>
              </a:buClr>
              <a:buSzPts val="2200"/>
              <a:buNone/>
            </a:pPr>
            <a:endParaRPr lang="en-US" dirty="0"/>
          </a:p>
          <a:p>
            <a:pPr marL="228600" lvl="0" indent="-228600" algn="l" rtl="0">
              <a:lnSpc>
                <a:spcPct val="90000"/>
              </a:lnSpc>
              <a:spcBef>
                <a:spcPts val="0"/>
              </a:spcBef>
              <a:spcAft>
                <a:spcPts val="0"/>
              </a:spcAft>
              <a:buClr>
                <a:schemeClr val="lt1"/>
              </a:buClr>
              <a:buSzPts val="2200"/>
              <a:buChar char="•"/>
            </a:pPr>
            <a:r>
              <a:rPr lang="en-US" dirty="0"/>
              <a:t>Keep It Simple</a:t>
            </a:r>
          </a:p>
          <a:p>
            <a:pPr marL="0" lvl="0" indent="0" algn="l" rtl="0">
              <a:lnSpc>
                <a:spcPct val="90000"/>
              </a:lnSpc>
              <a:spcBef>
                <a:spcPts val="0"/>
              </a:spcBef>
              <a:spcAft>
                <a:spcPts val="0"/>
              </a:spcAft>
              <a:buClr>
                <a:schemeClr val="lt1"/>
              </a:buClr>
              <a:buSzPts val="2200"/>
              <a:buNone/>
            </a:pPr>
            <a:endParaRPr lang="en-US" dirty="0"/>
          </a:p>
          <a:p>
            <a:pPr marL="228600" lvl="0" indent="-228600" algn="l" rtl="0">
              <a:lnSpc>
                <a:spcPct val="90000"/>
              </a:lnSpc>
              <a:spcBef>
                <a:spcPts val="0"/>
              </a:spcBef>
              <a:spcAft>
                <a:spcPts val="0"/>
              </a:spcAft>
              <a:buClr>
                <a:schemeClr val="lt1"/>
              </a:buClr>
              <a:buSzPts val="2200"/>
              <a:buChar char="•"/>
            </a:pPr>
            <a:r>
              <a:rPr lang="en-US" dirty="0"/>
              <a:t>Default Deny</a:t>
            </a:r>
          </a:p>
          <a:p>
            <a:pPr marL="0" lvl="0" indent="0" algn="l" rtl="0">
              <a:lnSpc>
                <a:spcPct val="90000"/>
              </a:lnSpc>
              <a:spcBef>
                <a:spcPts val="0"/>
              </a:spcBef>
              <a:spcAft>
                <a:spcPts val="0"/>
              </a:spcAft>
              <a:buClr>
                <a:schemeClr val="lt1"/>
              </a:buClr>
              <a:buSzPts val="2200"/>
              <a:buNone/>
            </a:pPr>
            <a:endParaRPr lang="en-US" dirty="0"/>
          </a:p>
          <a:p>
            <a:pPr marL="228600" lvl="0" indent="-228600" algn="l" rtl="0">
              <a:lnSpc>
                <a:spcPct val="90000"/>
              </a:lnSpc>
              <a:spcBef>
                <a:spcPts val="0"/>
              </a:spcBef>
              <a:spcAft>
                <a:spcPts val="0"/>
              </a:spcAft>
              <a:buClr>
                <a:schemeClr val="lt1"/>
              </a:buClr>
              <a:buSzPts val="2200"/>
              <a:buChar char="•"/>
            </a:pPr>
            <a:r>
              <a:rPr lang="en-US" dirty="0"/>
              <a:t>Adhere to the Principle of Least Privilege</a:t>
            </a:r>
          </a:p>
          <a:p>
            <a:pPr marL="0" lvl="0" indent="0" algn="l" rtl="0">
              <a:lnSpc>
                <a:spcPct val="90000"/>
              </a:lnSpc>
              <a:spcBef>
                <a:spcPts val="0"/>
              </a:spcBef>
              <a:spcAft>
                <a:spcPts val="0"/>
              </a:spcAft>
              <a:buClr>
                <a:schemeClr val="lt1"/>
              </a:buClr>
              <a:buSzPts val="2200"/>
              <a:buNone/>
            </a:pPr>
            <a:endParaRPr lang="en-US"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3" name="TextBox 2">
            <a:extLst>
              <a:ext uri="{FF2B5EF4-FFF2-40B4-BE49-F238E27FC236}">
                <a16:creationId xmlns:a16="http://schemas.microsoft.com/office/drawing/2014/main" id="{FB50E4C1-B80C-095D-DDD6-15085A5306D6}"/>
              </a:ext>
            </a:extLst>
          </p:cNvPr>
          <p:cNvSpPr txBox="1"/>
          <p:nvPr/>
        </p:nvSpPr>
        <p:spPr>
          <a:xfrm>
            <a:off x="6622743" y="2068054"/>
            <a:ext cx="4536489" cy="3477875"/>
          </a:xfrm>
          <a:prstGeom prst="rect">
            <a:avLst/>
          </a:prstGeom>
          <a:noFill/>
        </p:spPr>
        <p:txBody>
          <a:bodyPr wrap="square" rtlCol="0">
            <a:spAutoFit/>
          </a:bodyPr>
          <a:lstStyle/>
          <a:p>
            <a:pPr marL="342900" indent="-342900">
              <a:buClr>
                <a:schemeClr val="bg1"/>
              </a:buClr>
              <a:buFont typeface="Arial" panose="020B0604020202020204" pitchFamily="34" charset="0"/>
              <a:buChar char="•"/>
            </a:pPr>
            <a:r>
              <a:rPr lang="en-US" sz="2200" dirty="0">
                <a:solidFill>
                  <a:schemeClr val="bg1"/>
                </a:solidFill>
                <a:latin typeface="Century Gothic" panose="020B0502020202020204" pitchFamily="34" charset="0"/>
              </a:rPr>
              <a:t>Sanitize Data Sent to Other Systems</a:t>
            </a:r>
          </a:p>
          <a:p>
            <a:pPr marL="342900" indent="-342900">
              <a:buClr>
                <a:schemeClr val="bg1"/>
              </a:buClr>
              <a:buFont typeface="Arial" panose="020B0604020202020204" pitchFamily="34" charset="0"/>
              <a:buChar char="•"/>
            </a:pPr>
            <a:endParaRPr lang="en-US" sz="2200" dirty="0">
              <a:solidFill>
                <a:schemeClr val="bg1"/>
              </a:solidFill>
              <a:latin typeface="Century Gothic" panose="020B0502020202020204" pitchFamily="34" charset="0"/>
            </a:endParaRPr>
          </a:p>
          <a:p>
            <a:pPr marL="342900" indent="-342900">
              <a:buClr>
                <a:schemeClr val="bg1"/>
              </a:buClr>
              <a:buFont typeface="Arial" panose="020B0604020202020204" pitchFamily="34" charset="0"/>
              <a:buChar char="•"/>
            </a:pPr>
            <a:r>
              <a:rPr lang="en-US" sz="2200" dirty="0">
                <a:solidFill>
                  <a:schemeClr val="bg1"/>
                </a:solidFill>
                <a:latin typeface="Century Gothic" panose="020B0502020202020204" pitchFamily="34" charset="0"/>
              </a:rPr>
              <a:t>Practice Defense In Depth</a:t>
            </a:r>
          </a:p>
          <a:p>
            <a:pPr marL="342900" indent="-342900">
              <a:buClr>
                <a:schemeClr val="bg1"/>
              </a:buClr>
              <a:buFont typeface="Arial" panose="020B0604020202020204" pitchFamily="34" charset="0"/>
              <a:buChar char="•"/>
            </a:pPr>
            <a:endParaRPr lang="en-US" sz="2200" dirty="0">
              <a:solidFill>
                <a:schemeClr val="bg1"/>
              </a:solidFill>
              <a:latin typeface="Century Gothic" panose="020B0502020202020204" pitchFamily="34" charset="0"/>
            </a:endParaRPr>
          </a:p>
          <a:p>
            <a:pPr marL="342900" indent="-342900">
              <a:buClr>
                <a:schemeClr val="bg1"/>
              </a:buClr>
              <a:buFont typeface="Arial" panose="020B0604020202020204" pitchFamily="34" charset="0"/>
              <a:buChar char="•"/>
            </a:pPr>
            <a:r>
              <a:rPr lang="en-US" sz="2200" dirty="0">
                <a:solidFill>
                  <a:schemeClr val="bg1"/>
                </a:solidFill>
                <a:latin typeface="Century Gothic" panose="020B0502020202020204" pitchFamily="34" charset="0"/>
              </a:rPr>
              <a:t>Use Effective Quality Assurance Techniques</a:t>
            </a:r>
          </a:p>
          <a:p>
            <a:pPr marL="342900" indent="-342900">
              <a:buClr>
                <a:schemeClr val="bg1"/>
              </a:buClr>
              <a:buFont typeface="Arial" panose="020B0604020202020204" pitchFamily="34" charset="0"/>
              <a:buChar char="•"/>
            </a:pPr>
            <a:endParaRPr lang="en-US" sz="2200" dirty="0">
              <a:solidFill>
                <a:schemeClr val="bg1"/>
              </a:solidFill>
              <a:latin typeface="Century Gothic" panose="020B0502020202020204" pitchFamily="34" charset="0"/>
            </a:endParaRPr>
          </a:p>
          <a:p>
            <a:pPr marL="342900" indent="-342900">
              <a:buClr>
                <a:schemeClr val="bg1"/>
              </a:buClr>
              <a:buFont typeface="Arial" panose="020B0604020202020204" pitchFamily="34" charset="0"/>
              <a:buChar char="•"/>
            </a:pPr>
            <a:r>
              <a:rPr lang="en-US" sz="2200" dirty="0">
                <a:solidFill>
                  <a:schemeClr val="bg1"/>
                </a:solidFill>
                <a:latin typeface="Century Gothic" panose="020B0502020202020204" pitchFamily="34" charset="0"/>
              </a:rPr>
              <a:t>Adopt a Secure Coding Standard</a:t>
            </a:r>
          </a:p>
        </p:txBody>
      </p:sp>
      <p:pic>
        <p:nvPicPr>
          <p:cNvPr id="6" name="Audio 5">
            <a:hlinkClick r:id="" action="ppaction://media"/>
            <a:extLst>
              <a:ext uri="{FF2B5EF4-FFF2-40B4-BE49-F238E27FC236}">
                <a16:creationId xmlns:a16="http://schemas.microsoft.com/office/drawing/2014/main" id="{BABB6C2B-1C8B-41B2-E78C-C6430075C95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0714"/>
    </mc:Choice>
    <mc:Fallback>
      <p:transition spd="slow" advTm="707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2">
            <a:extLst>
              <a:ext uri="{FF2B5EF4-FFF2-40B4-BE49-F238E27FC236}">
                <a16:creationId xmlns:a16="http://schemas.microsoft.com/office/drawing/2014/main" id="{53835651-6312-AE93-DE05-085CEFAF7F5B}"/>
              </a:ext>
            </a:extLst>
          </p:cNvPr>
          <p:cNvGraphicFramePr>
            <a:graphicFrameLocks noGrp="1"/>
          </p:cNvGraphicFramePr>
          <p:nvPr>
            <p:extLst>
              <p:ext uri="{D42A27DB-BD31-4B8C-83A1-F6EECF244321}">
                <p14:modId xmlns:p14="http://schemas.microsoft.com/office/powerpoint/2010/main" val="744384654"/>
              </p:ext>
            </p:extLst>
          </p:nvPr>
        </p:nvGraphicFramePr>
        <p:xfrm>
          <a:off x="531674" y="2057401"/>
          <a:ext cx="10552401" cy="4079240"/>
        </p:xfrm>
        <a:graphic>
          <a:graphicData uri="http://schemas.openxmlformats.org/drawingml/2006/table">
            <a:tbl>
              <a:tblPr firstRow="1" bandRow="1">
                <a:tableStyleId>{802198C4-3087-4945-87E3-76CBB3509B7E}</a:tableStyleId>
              </a:tblPr>
              <a:tblGrid>
                <a:gridCol w="5487386">
                  <a:extLst>
                    <a:ext uri="{9D8B030D-6E8A-4147-A177-3AD203B41FA5}">
                      <a16:colId xmlns:a16="http://schemas.microsoft.com/office/drawing/2014/main" val="1010365814"/>
                    </a:ext>
                  </a:extLst>
                </a:gridCol>
                <a:gridCol w="1547548">
                  <a:extLst>
                    <a:ext uri="{9D8B030D-6E8A-4147-A177-3AD203B41FA5}">
                      <a16:colId xmlns:a16="http://schemas.microsoft.com/office/drawing/2014/main" val="2399484580"/>
                    </a:ext>
                  </a:extLst>
                </a:gridCol>
                <a:gridCol w="3517467">
                  <a:extLst>
                    <a:ext uri="{9D8B030D-6E8A-4147-A177-3AD203B41FA5}">
                      <a16:colId xmlns:a16="http://schemas.microsoft.com/office/drawing/2014/main" val="2005204160"/>
                    </a:ext>
                  </a:extLst>
                </a:gridCol>
              </a:tblGrid>
              <a:tr h="370840">
                <a:tc>
                  <a:txBody>
                    <a:bodyPr/>
                    <a:lstStyle/>
                    <a:p>
                      <a:r>
                        <a:rPr lang="en-US" sz="1600" dirty="0">
                          <a:solidFill>
                            <a:schemeClr val="bg1"/>
                          </a:solidFill>
                          <a:latin typeface="Century Gothic" panose="020B0502020202020204" pitchFamily="34" charset="0"/>
                        </a:rPr>
                        <a:t>Standard</a:t>
                      </a:r>
                    </a:p>
                  </a:txBody>
                  <a:tcPr/>
                </a:tc>
                <a:tc>
                  <a:txBody>
                    <a:bodyPr/>
                    <a:lstStyle/>
                    <a:p>
                      <a:r>
                        <a:rPr lang="en-US" sz="1600" dirty="0">
                          <a:solidFill>
                            <a:schemeClr val="bg1"/>
                          </a:solidFill>
                          <a:latin typeface="Century Gothic" panose="020B0502020202020204" pitchFamily="34" charset="0"/>
                        </a:rPr>
                        <a:t>Priority</a:t>
                      </a:r>
                    </a:p>
                  </a:txBody>
                  <a:tcPr/>
                </a:tc>
                <a:tc>
                  <a:txBody>
                    <a:bodyPr/>
                    <a:lstStyle/>
                    <a:p>
                      <a:r>
                        <a:rPr lang="en-US" sz="1600" dirty="0">
                          <a:solidFill>
                            <a:schemeClr val="bg1"/>
                          </a:solidFill>
                          <a:latin typeface="Century Gothic" panose="020B0502020202020204" pitchFamily="34" charset="0"/>
                        </a:rPr>
                        <a:t>Principle(s)</a:t>
                      </a:r>
                    </a:p>
                  </a:txBody>
                  <a:tcPr/>
                </a:tc>
                <a:extLst>
                  <a:ext uri="{0D108BD9-81ED-4DB2-BD59-A6C34878D82A}">
                    <a16:rowId xmlns:a16="http://schemas.microsoft.com/office/drawing/2014/main" val="3325323912"/>
                  </a:ext>
                </a:extLst>
              </a:tr>
              <a:tr h="370840">
                <a:tc>
                  <a:txBody>
                    <a:bodyPr/>
                    <a:lstStyle/>
                    <a:p>
                      <a:r>
                        <a:rPr lang="en-US" sz="1600" dirty="0">
                          <a:solidFill>
                            <a:schemeClr val="bg1"/>
                          </a:solidFill>
                          <a:latin typeface="Century Gothic" panose="020B0502020202020204" pitchFamily="34" charset="0"/>
                        </a:rPr>
                        <a:t>Never pass user input directly to SQL commands</a:t>
                      </a:r>
                    </a:p>
                  </a:txBody>
                  <a:tcPr/>
                </a:tc>
                <a:tc>
                  <a:txBody>
                    <a:bodyPr/>
                    <a:lstStyle/>
                    <a:p>
                      <a:r>
                        <a:rPr lang="en-US" sz="1600" dirty="0">
                          <a:solidFill>
                            <a:schemeClr val="bg1"/>
                          </a:solidFill>
                          <a:latin typeface="Century Gothic" panose="020B0502020202020204" pitchFamily="34" charset="0"/>
                        </a:rPr>
                        <a:t>High</a:t>
                      </a:r>
                    </a:p>
                  </a:txBody>
                  <a:tcPr/>
                </a:tc>
                <a:tc>
                  <a:txBody>
                    <a:bodyPr/>
                    <a:lstStyle/>
                    <a:p>
                      <a:r>
                        <a:rPr lang="en-US" sz="1600" dirty="0">
                          <a:solidFill>
                            <a:schemeClr val="bg1"/>
                          </a:solidFill>
                          <a:latin typeface="Century Gothic" panose="020B0502020202020204" pitchFamily="34" charset="0"/>
                        </a:rPr>
                        <a:t>Validate Input Data</a:t>
                      </a:r>
                    </a:p>
                  </a:txBody>
                  <a:tcPr/>
                </a:tc>
                <a:extLst>
                  <a:ext uri="{0D108BD9-81ED-4DB2-BD59-A6C34878D82A}">
                    <a16:rowId xmlns:a16="http://schemas.microsoft.com/office/drawing/2014/main" val="368586301"/>
                  </a:ext>
                </a:extLst>
              </a:tr>
              <a:tr h="370840">
                <a:tc>
                  <a:txBody>
                    <a:bodyPr/>
                    <a:lstStyle/>
                    <a:p>
                      <a:r>
                        <a:rPr lang="en-US" sz="1600" dirty="0">
                          <a:solidFill>
                            <a:schemeClr val="bg1"/>
                          </a:solidFill>
                          <a:latin typeface="Century Gothic" panose="020B0502020202020204" pitchFamily="34" charset="0"/>
                        </a:rPr>
                        <a:t>Do not access or free previously freed memory</a:t>
                      </a:r>
                    </a:p>
                  </a:txBody>
                  <a:tcPr/>
                </a:tc>
                <a:tc>
                  <a:txBody>
                    <a:bodyPr/>
                    <a:lstStyle/>
                    <a:p>
                      <a:r>
                        <a:rPr lang="en-US" sz="1600" dirty="0">
                          <a:solidFill>
                            <a:schemeClr val="bg1"/>
                          </a:solidFill>
                          <a:latin typeface="Century Gothic" panose="020B0502020202020204" pitchFamily="34" charset="0"/>
                        </a:rPr>
                        <a:t>High</a:t>
                      </a:r>
                    </a:p>
                  </a:txBody>
                  <a:tcPr/>
                </a:tc>
                <a:tc>
                  <a:txBody>
                    <a:bodyPr/>
                    <a:lstStyle/>
                    <a:p>
                      <a:r>
                        <a:rPr lang="en-US" sz="1600" dirty="0">
                          <a:solidFill>
                            <a:schemeClr val="bg1"/>
                          </a:solidFill>
                          <a:latin typeface="Century Gothic" panose="020B0502020202020204" pitchFamily="34" charset="0"/>
                        </a:rPr>
                        <a:t>Keep It Simple / Least Privilege</a:t>
                      </a:r>
                    </a:p>
                  </a:txBody>
                  <a:tcPr/>
                </a:tc>
                <a:extLst>
                  <a:ext uri="{0D108BD9-81ED-4DB2-BD59-A6C34878D82A}">
                    <a16:rowId xmlns:a16="http://schemas.microsoft.com/office/drawing/2014/main" val="233866260"/>
                  </a:ext>
                </a:extLst>
              </a:tr>
              <a:tr h="370840">
                <a:tc>
                  <a:txBody>
                    <a:bodyPr/>
                    <a:lstStyle/>
                    <a:p>
                      <a:r>
                        <a:rPr lang="en-US" sz="1600" dirty="0">
                          <a:solidFill>
                            <a:schemeClr val="bg1"/>
                          </a:solidFill>
                          <a:latin typeface="Century Gothic" panose="020B0502020202020204" pitchFamily="34" charset="0"/>
                        </a:rPr>
                        <a:t>Do not use deprecated functions</a:t>
                      </a:r>
                    </a:p>
                  </a:txBody>
                  <a:tcPr/>
                </a:tc>
                <a:tc>
                  <a:txBody>
                    <a:bodyPr/>
                    <a:lstStyle/>
                    <a:p>
                      <a:r>
                        <a:rPr lang="en-US" sz="1600" dirty="0">
                          <a:solidFill>
                            <a:schemeClr val="bg1"/>
                          </a:solidFill>
                          <a:latin typeface="Century Gothic" panose="020B0502020202020204" pitchFamily="34" charset="0"/>
                        </a:rPr>
                        <a:t>High</a:t>
                      </a:r>
                    </a:p>
                  </a:txBody>
                  <a:tcPr/>
                </a:tc>
                <a:tc>
                  <a:txBody>
                    <a:bodyPr/>
                    <a:lstStyle/>
                    <a:p>
                      <a:r>
                        <a:rPr lang="en-US" sz="1600" dirty="0">
                          <a:solidFill>
                            <a:schemeClr val="bg1"/>
                          </a:solidFill>
                          <a:latin typeface="Century Gothic" panose="020B0502020202020204" pitchFamily="34" charset="0"/>
                        </a:rPr>
                        <a:t>Design for Security</a:t>
                      </a:r>
                    </a:p>
                  </a:txBody>
                  <a:tcPr/>
                </a:tc>
                <a:extLst>
                  <a:ext uri="{0D108BD9-81ED-4DB2-BD59-A6C34878D82A}">
                    <a16:rowId xmlns:a16="http://schemas.microsoft.com/office/drawing/2014/main" val="3340518041"/>
                  </a:ext>
                </a:extLst>
              </a:tr>
              <a:tr h="370840">
                <a:tc>
                  <a:txBody>
                    <a:bodyPr/>
                    <a:lstStyle/>
                    <a:p>
                      <a:r>
                        <a:rPr lang="en-US" sz="1600" dirty="0">
                          <a:solidFill>
                            <a:schemeClr val="bg1"/>
                          </a:solidFill>
                          <a:latin typeface="Century Gothic" panose="020B0502020202020204" pitchFamily="34" charset="0"/>
                        </a:rPr>
                        <a:t>Use size_t when dealing with counts and array index</a:t>
                      </a:r>
                    </a:p>
                  </a:txBody>
                  <a:tcPr/>
                </a:tc>
                <a:tc>
                  <a:txBody>
                    <a:bodyPr/>
                    <a:lstStyle/>
                    <a:p>
                      <a:r>
                        <a:rPr lang="en-US" sz="1600" dirty="0">
                          <a:solidFill>
                            <a:schemeClr val="bg1"/>
                          </a:solidFill>
                          <a:latin typeface="Century Gothic" panose="020B0502020202020204" pitchFamily="34" charset="0"/>
                        </a:rPr>
                        <a:t>Medium</a:t>
                      </a:r>
                    </a:p>
                  </a:txBody>
                  <a:tcPr/>
                </a:tc>
                <a:tc>
                  <a:txBody>
                    <a:bodyPr/>
                    <a:lstStyle/>
                    <a:p>
                      <a:r>
                        <a:rPr lang="en-US" sz="1600" dirty="0">
                          <a:solidFill>
                            <a:schemeClr val="bg1"/>
                          </a:solidFill>
                          <a:latin typeface="Century Gothic" panose="020B0502020202020204" pitchFamily="34" charset="0"/>
                        </a:rPr>
                        <a:t>Architect for Security</a:t>
                      </a:r>
                    </a:p>
                  </a:txBody>
                  <a:tcPr/>
                </a:tc>
                <a:extLst>
                  <a:ext uri="{0D108BD9-81ED-4DB2-BD59-A6C34878D82A}">
                    <a16:rowId xmlns:a16="http://schemas.microsoft.com/office/drawing/2014/main" val="140476551"/>
                  </a:ext>
                </a:extLst>
              </a:tr>
              <a:tr h="370840">
                <a:tc>
                  <a:txBody>
                    <a:bodyPr/>
                    <a:lstStyle/>
                    <a:p>
                      <a:r>
                        <a:rPr lang="en-US" sz="1600" dirty="0">
                          <a:solidFill>
                            <a:schemeClr val="bg1"/>
                          </a:solidFill>
                          <a:latin typeface="Century Gothic" panose="020B0502020202020204" pitchFamily="34" charset="0"/>
                        </a:rPr>
                        <a:t>Prevent overflow of unsigned integers</a:t>
                      </a:r>
                    </a:p>
                  </a:txBody>
                  <a:tcPr/>
                </a:tc>
                <a:tc>
                  <a:txBody>
                    <a:bodyPr/>
                    <a:lstStyle/>
                    <a:p>
                      <a:r>
                        <a:rPr lang="en-US" sz="1600" dirty="0">
                          <a:solidFill>
                            <a:schemeClr val="bg1"/>
                          </a:solidFill>
                          <a:latin typeface="Century Gothic" panose="020B0502020202020204" pitchFamily="34" charset="0"/>
                        </a:rPr>
                        <a:t>Medium</a:t>
                      </a:r>
                    </a:p>
                  </a:txBody>
                  <a:tcPr/>
                </a:tc>
                <a:tc>
                  <a:txBody>
                    <a:bodyPr/>
                    <a:lstStyle/>
                    <a:p>
                      <a:r>
                        <a:rPr lang="en-US" sz="1600" dirty="0">
                          <a:solidFill>
                            <a:schemeClr val="bg1"/>
                          </a:solidFill>
                          <a:latin typeface="Century Gothic" panose="020B0502020202020204" pitchFamily="34" charset="0"/>
                        </a:rPr>
                        <a:t>Validate Input Data</a:t>
                      </a:r>
                    </a:p>
                  </a:txBody>
                  <a:tcPr/>
                </a:tc>
                <a:extLst>
                  <a:ext uri="{0D108BD9-81ED-4DB2-BD59-A6C34878D82A}">
                    <a16:rowId xmlns:a16="http://schemas.microsoft.com/office/drawing/2014/main" val="1818869738"/>
                  </a:ext>
                </a:extLst>
              </a:tr>
              <a:tr h="370840">
                <a:tc>
                  <a:txBody>
                    <a:bodyPr/>
                    <a:lstStyle/>
                    <a:p>
                      <a:r>
                        <a:rPr lang="en-US" sz="1600" dirty="0">
                          <a:solidFill>
                            <a:schemeClr val="bg1"/>
                          </a:solidFill>
                          <a:latin typeface="Century Gothic" panose="020B0502020202020204" pitchFamily="34" charset="0"/>
                        </a:rPr>
                        <a:t>Ensure strings do not drop the null terminator</a:t>
                      </a:r>
                    </a:p>
                  </a:txBody>
                  <a:tcPr/>
                </a:tc>
                <a:tc>
                  <a:txBody>
                    <a:bodyPr/>
                    <a:lstStyle/>
                    <a:p>
                      <a:r>
                        <a:rPr lang="en-US" sz="1600" dirty="0">
                          <a:solidFill>
                            <a:schemeClr val="bg1"/>
                          </a:solidFill>
                          <a:latin typeface="Century Gothic" panose="020B0502020202020204" pitchFamily="34" charset="0"/>
                        </a:rPr>
                        <a:t>Medium</a:t>
                      </a:r>
                    </a:p>
                  </a:txBody>
                  <a:tcPr/>
                </a:tc>
                <a:tc>
                  <a:txBody>
                    <a:bodyPr/>
                    <a:lstStyle/>
                    <a:p>
                      <a:r>
                        <a:rPr lang="en-US" sz="1600" dirty="0">
                          <a:solidFill>
                            <a:schemeClr val="bg1"/>
                          </a:solidFill>
                          <a:latin typeface="Century Gothic" panose="020B0502020202020204" pitchFamily="34" charset="0"/>
                        </a:rPr>
                        <a:t>Heed Compiler Warnings</a:t>
                      </a:r>
                    </a:p>
                  </a:txBody>
                  <a:tcPr/>
                </a:tc>
                <a:extLst>
                  <a:ext uri="{0D108BD9-81ED-4DB2-BD59-A6C34878D82A}">
                    <a16:rowId xmlns:a16="http://schemas.microsoft.com/office/drawing/2014/main" val="1311931256"/>
                  </a:ext>
                </a:extLst>
              </a:tr>
              <a:tr h="370840">
                <a:tc>
                  <a:txBody>
                    <a:bodyPr/>
                    <a:lstStyle/>
                    <a:p>
                      <a:r>
                        <a:rPr lang="en-US" sz="1600" dirty="0">
                          <a:solidFill>
                            <a:schemeClr val="bg1"/>
                          </a:solidFill>
                          <a:latin typeface="Century Gothic" panose="020B0502020202020204" pitchFamily="34" charset="0"/>
                        </a:rPr>
                        <a:t>Do not use out-of-bounds indices</a:t>
                      </a:r>
                    </a:p>
                  </a:txBody>
                  <a:tcPr/>
                </a:tc>
                <a:tc>
                  <a:txBody>
                    <a:bodyPr/>
                    <a:lstStyle/>
                    <a:p>
                      <a:r>
                        <a:rPr lang="en-US" sz="1600" dirty="0">
                          <a:solidFill>
                            <a:schemeClr val="bg1"/>
                          </a:solidFill>
                          <a:latin typeface="Century Gothic" panose="020B0502020202020204" pitchFamily="34" charset="0"/>
                        </a:rPr>
                        <a:t>Medium</a:t>
                      </a:r>
                    </a:p>
                  </a:txBody>
                  <a:tcPr/>
                </a:tc>
                <a:tc>
                  <a:txBody>
                    <a:bodyPr/>
                    <a:lstStyle/>
                    <a:p>
                      <a:r>
                        <a:rPr lang="en-US" sz="1600" dirty="0">
                          <a:solidFill>
                            <a:schemeClr val="bg1"/>
                          </a:solidFill>
                          <a:latin typeface="Century Gothic" panose="020B0502020202020204" pitchFamily="34" charset="0"/>
                        </a:rPr>
                        <a:t>Validate Input Data</a:t>
                      </a:r>
                    </a:p>
                  </a:txBody>
                  <a:tcPr/>
                </a:tc>
                <a:extLst>
                  <a:ext uri="{0D108BD9-81ED-4DB2-BD59-A6C34878D82A}">
                    <a16:rowId xmlns:a16="http://schemas.microsoft.com/office/drawing/2014/main" val="3181675332"/>
                  </a:ext>
                </a:extLst>
              </a:tr>
              <a:tr h="370840">
                <a:tc>
                  <a:txBody>
                    <a:bodyPr/>
                    <a:lstStyle/>
                    <a:p>
                      <a:r>
                        <a:rPr lang="en-US" sz="1600" dirty="0">
                          <a:solidFill>
                            <a:schemeClr val="bg1"/>
                          </a:solidFill>
                          <a:latin typeface="Century Gothic" panose="020B0502020202020204" pitchFamily="34" charset="0"/>
                        </a:rPr>
                        <a:t>Perform bounds checking when copying inputs</a:t>
                      </a:r>
                    </a:p>
                  </a:txBody>
                  <a:tcPr/>
                </a:tc>
                <a:tc>
                  <a:txBody>
                    <a:bodyPr/>
                    <a:lstStyle/>
                    <a:p>
                      <a:r>
                        <a:rPr lang="en-US" sz="1600" dirty="0">
                          <a:solidFill>
                            <a:schemeClr val="bg1"/>
                          </a:solidFill>
                          <a:latin typeface="Century Gothic" panose="020B0502020202020204" pitchFamily="34" charset="0"/>
                        </a:rPr>
                        <a:t>Medium</a:t>
                      </a:r>
                    </a:p>
                  </a:txBody>
                  <a:tcPr/>
                </a:tc>
                <a:tc>
                  <a:txBody>
                    <a:bodyPr/>
                    <a:lstStyle/>
                    <a:p>
                      <a:r>
                        <a:rPr lang="en-US" sz="1600" dirty="0">
                          <a:solidFill>
                            <a:schemeClr val="bg1"/>
                          </a:solidFill>
                          <a:latin typeface="Century Gothic" panose="020B0502020202020204" pitchFamily="34" charset="0"/>
                        </a:rPr>
                        <a:t>Validate Input Data</a:t>
                      </a:r>
                    </a:p>
                  </a:txBody>
                  <a:tcPr/>
                </a:tc>
                <a:extLst>
                  <a:ext uri="{0D108BD9-81ED-4DB2-BD59-A6C34878D82A}">
                    <a16:rowId xmlns:a16="http://schemas.microsoft.com/office/drawing/2014/main" val="127354293"/>
                  </a:ext>
                </a:extLst>
              </a:tr>
              <a:tr h="370840">
                <a:tc>
                  <a:txBody>
                    <a:bodyPr/>
                    <a:lstStyle/>
                    <a:p>
                      <a:r>
                        <a:rPr lang="en-US" sz="1600" dirty="0">
                          <a:solidFill>
                            <a:schemeClr val="bg1"/>
                          </a:solidFill>
                          <a:latin typeface="Century Gothic" panose="020B0502020202020204" pitchFamily="34" charset="0"/>
                        </a:rPr>
                        <a:t>Use assertions for debugging in pre-release builds</a:t>
                      </a:r>
                    </a:p>
                  </a:txBody>
                  <a:tcPr/>
                </a:tc>
                <a:tc>
                  <a:txBody>
                    <a:bodyPr/>
                    <a:lstStyle/>
                    <a:p>
                      <a:r>
                        <a:rPr lang="en-US" sz="1600" dirty="0">
                          <a:solidFill>
                            <a:schemeClr val="bg1"/>
                          </a:solidFill>
                          <a:latin typeface="Century Gothic" panose="020B0502020202020204" pitchFamily="34" charset="0"/>
                        </a:rPr>
                        <a:t>Low</a:t>
                      </a:r>
                    </a:p>
                  </a:txBody>
                  <a:tcPr/>
                </a:tc>
                <a:tc>
                  <a:txBody>
                    <a:bodyPr/>
                    <a:lstStyle/>
                    <a:p>
                      <a:r>
                        <a:rPr lang="en-US" sz="1600" dirty="0">
                          <a:solidFill>
                            <a:schemeClr val="bg1"/>
                          </a:solidFill>
                          <a:latin typeface="Century Gothic" panose="020B0502020202020204" pitchFamily="34" charset="0"/>
                        </a:rPr>
                        <a:t>Effective QA Techniques</a:t>
                      </a:r>
                    </a:p>
                  </a:txBody>
                  <a:tcPr/>
                </a:tc>
                <a:extLst>
                  <a:ext uri="{0D108BD9-81ED-4DB2-BD59-A6C34878D82A}">
                    <a16:rowId xmlns:a16="http://schemas.microsoft.com/office/drawing/2014/main" val="3505328683"/>
                  </a:ext>
                </a:extLst>
              </a:tr>
              <a:tr h="370840">
                <a:tc>
                  <a:txBody>
                    <a:bodyPr/>
                    <a:lstStyle/>
                    <a:p>
                      <a:r>
                        <a:rPr lang="en-US" sz="1600" dirty="0">
                          <a:solidFill>
                            <a:schemeClr val="bg1"/>
                          </a:solidFill>
                          <a:latin typeface="Century Gothic" panose="020B0502020202020204" pitchFamily="34" charset="0"/>
                        </a:rPr>
                        <a:t>Handle all exceptions before program termination</a:t>
                      </a:r>
                    </a:p>
                  </a:txBody>
                  <a:tcPr/>
                </a:tc>
                <a:tc>
                  <a:txBody>
                    <a:bodyPr/>
                    <a:lstStyle/>
                    <a:p>
                      <a:r>
                        <a:rPr lang="en-US" sz="1600" dirty="0">
                          <a:solidFill>
                            <a:schemeClr val="bg1"/>
                          </a:solidFill>
                          <a:latin typeface="Century Gothic" panose="020B0502020202020204" pitchFamily="34" charset="0"/>
                        </a:rPr>
                        <a:t>Low</a:t>
                      </a:r>
                    </a:p>
                  </a:txBody>
                  <a:tcPr/>
                </a:tc>
                <a:tc>
                  <a:txBody>
                    <a:bodyPr/>
                    <a:lstStyle/>
                    <a:p>
                      <a:r>
                        <a:rPr lang="en-US" sz="1600" dirty="0">
                          <a:solidFill>
                            <a:schemeClr val="bg1"/>
                          </a:solidFill>
                          <a:latin typeface="Century Gothic" panose="020B0502020202020204" pitchFamily="34" charset="0"/>
                        </a:rPr>
                        <a:t>Design for Security</a:t>
                      </a:r>
                    </a:p>
                  </a:txBody>
                  <a:tcPr/>
                </a:tc>
                <a:extLst>
                  <a:ext uri="{0D108BD9-81ED-4DB2-BD59-A6C34878D82A}">
                    <a16:rowId xmlns:a16="http://schemas.microsoft.com/office/drawing/2014/main" val="1882903748"/>
                  </a:ext>
                </a:extLst>
              </a:tr>
            </a:tbl>
          </a:graphicData>
        </a:graphic>
      </p:graphicFrame>
      <p:pic>
        <p:nvPicPr>
          <p:cNvPr id="6" name="Audio 5">
            <a:hlinkClick r:id="" action="ppaction://media"/>
            <a:extLst>
              <a:ext uri="{FF2B5EF4-FFF2-40B4-BE49-F238E27FC236}">
                <a16:creationId xmlns:a16="http://schemas.microsoft.com/office/drawing/2014/main" id="{C0ED5D4A-08D7-5BE2-4545-2E26852133A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0285"/>
    </mc:Choice>
    <mc:Fallback>
      <p:transition spd="slow" advTm="40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u="sng" dirty="0"/>
              <a:t>Encryption at rest</a:t>
            </a:r>
          </a:p>
          <a:p>
            <a:pPr marL="0" lvl="0" indent="0" algn="l" rtl="0">
              <a:lnSpc>
                <a:spcPct val="90000"/>
              </a:lnSpc>
              <a:spcBef>
                <a:spcPts val="0"/>
              </a:spcBef>
              <a:spcAft>
                <a:spcPts val="0"/>
              </a:spcAft>
              <a:buClr>
                <a:schemeClr val="lt1"/>
              </a:buClr>
              <a:buSzPts val="2000"/>
              <a:buNone/>
            </a:pPr>
            <a:r>
              <a:rPr lang="en-US" sz="2000" dirty="0"/>
              <a:t>	Refers to data in storage, such as a database. Encryption of items in storage 	using strong two-way systems and proper key management provides an extra 	layer of security on top of existing database access protections.</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u="sng" dirty="0"/>
              <a:t>Encryption in flight</a:t>
            </a:r>
          </a:p>
          <a:p>
            <a:pPr marL="0" lvl="0" indent="0" algn="l" rtl="0">
              <a:lnSpc>
                <a:spcPct val="90000"/>
              </a:lnSpc>
              <a:spcBef>
                <a:spcPts val="0"/>
              </a:spcBef>
              <a:spcAft>
                <a:spcPts val="0"/>
              </a:spcAft>
              <a:buClr>
                <a:schemeClr val="lt1"/>
              </a:buClr>
              <a:buSzPts val="2000"/>
              <a:buNone/>
            </a:pPr>
            <a:r>
              <a:rPr lang="en-US" sz="2000" dirty="0"/>
              <a:t>	Refers to data in transit, such as over HTTPS channels. Data is the most exposed 	during transit, such encryption is the main protection scheme and the proper 	protocols must be followed.</a:t>
            </a:r>
          </a:p>
          <a:p>
            <a:pPr marL="0" lvl="0" indent="0" algn="l" rtl="0">
              <a:lnSpc>
                <a:spcPct val="90000"/>
              </a:lnSpc>
              <a:spcBef>
                <a:spcPts val="0"/>
              </a:spcBef>
              <a:spcAft>
                <a:spcPts val="0"/>
              </a:spcAft>
              <a:buClr>
                <a:schemeClr val="lt1"/>
              </a:buClr>
              <a:buSzPts val="2000"/>
              <a:buNone/>
            </a:pPr>
            <a:endParaRPr lang="en-US" sz="2000" dirty="0"/>
          </a:p>
          <a:p>
            <a:pPr marL="228600" lvl="0" indent="-228600" algn="l" rtl="0">
              <a:lnSpc>
                <a:spcPct val="90000"/>
              </a:lnSpc>
              <a:spcBef>
                <a:spcPts val="0"/>
              </a:spcBef>
              <a:spcAft>
                <a:spcPts val="0"/>
              </a:spcAft>
              <a:buClr>
                <a:schemeClr val="lt1"/>
              </a:buClr>
              <a:buSzPts val="2000"/>
              <a:buChar char="•"/>
            </a:pPr>
            <a:r>
              <a:rPr lang="en-US" sz="2000" u="sng" dirty="0"/>
              <a:t>Encryption in use</a:t>
            </a:r>
            <a:endParaRPr lang="en-US" sz="1600" u="sng" dirty="0"/>
          </a:p>
          <a:p>
            <a:pPr marL="0" lvl="0" indent="0" algn="l" rtl="0">
              <a:lnSpc>
                <a:spcPct val="90000"/>
              </a:lnSpc>
              <a:spcBef>
                <a:spcPts val="0"/>
              </a:spcBef>
              <a:spcAft>
                <a:spcPts val="0"/>
              </a:spcAft>
              <a:buClr>
                <a:schemeClr val="lt1"/>
              </a:buClr>
              <a:buSzPts val="2000"/>
              <a:buNone/>
            </a:pPr>
            <a:r>
              <a:rPr lang="en-US" sz="2000" dirty="0"/>
              <a:t>	Refers to data being processed by the application. The principle of least 	privilege applies, only decrypting for use what is essential and when it is 	essential.</a:t>
            </a:r>
            <a:endParaRPr sz="20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5125D9F6-77A3-BAF8-8216-1751A517075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9637"/>
    </mc:Choice>
    <mc:Fallback>
      <p:transition spd="slow" advTm="496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u="sng" dirty="0"/>
              <a:t>Authentication:</a:t>
            </a:r>
            <a:r>
              <a:rPr lang="en-US" sz="2400" dirty="0"/>
              <a:t> Who are you?</a:t>
            </a:r>
          </a:p>
          <a:p>
            <a:pPr marL="0" lvl="0" indent="0" algn="l" rtl="0">
              <a:lnSpc>
                <a:spcPct val="90000"/>
              </a:lnSpc>
              <a:spcBef>
                <a:spcPts val="0"/>
              </a:spcBef>
              <a:spcAft>
                <a:spcPts val="0"/>
              </a:spcAft>
              <a:buClr>
                <a:schemeClr val="lt1"/>
              </a:buClr>
              <a:buSzPts val="2400"/>
              <a:buNone/>
            </a:pPr>
            <a:r>
              <a:rPr lang="en-US" sz="2400" dirty="0"/>
              <a:t>	</a:t>
            </a:r>
            <a:r>
              <a:rPr lang="en-US" sz="2400" i="1" dirty="0"/>
              <a:t>Means of authentication include password schemes or more 	advanced multi-factor systems.</a:t>
            </a:r>
          </a:p>
          <a:p>
            <a:pPr marL="0" lvl="0" indent="0" algn="l" rtl="0">
              <a:lnSpc>
                <a:spcPct val="90000"/>
              </a:lnSpc>
              <a:spcBef>
                <a:spcPts val="0"/>
              </a:spcBef>
              <a:spcAft>
                <a:spcPts val="0"/>
              </a:spcAft>
              <a:buClr>
                <a:schemeClr val="lt1"/>
              </a:buClr>
              <a:buSzPts val="2400"/>
              <a:buNone/>
            </a:pPr>
            <a:endParaRPr lang="en-US" sz="2400" u="sng" dirty="0"/>
          </a:p>
          <a:p>
            <a:pPr marL="228600" lvl="0" indent="-228600" algn="l" rtl="0">
              <a:lnSpc>
                <a:spcPct val="90000"/>
              </a:lnSpc>
              <a:spcBef>
                <a:spcPts val="0"/>
              </a:spcBef>
              <a:spcAft>
                <a:spcPts val="0"/>
              </a:spcAft>
              <a:buClr>
                <a:schemeClr val="lt1"/>
              </a:buClr>
              <a:buSzPts val="2400"/>
              <a:buChar char="•"/>
            </a:pPr>
            <a:r>
              <a:rPr lang="en-US" sz="2400" u="sng" dirty="0"/>
              <a:t>Authorization:</a:t>
            </a:r>
            <a:r>
              <a:rPr lang="en-US" sz="2400" dirty="0"/>
              <a:t> What are you allowed to do?</a:t>
            </a:r>
          </a:p>
          <a:p>
            <a:pPr marL="0" lvl="0" indent="0" algn="l" rtl="0">
              <a:lnSpc>
                <a:spcPct val="90000"/>
              </a:lnSpc>
              <a:spcBef>
                <a:spcPts val="0"/>
              </a:spcBef>
              <a:spcAft>
                <a:spcPts val="0"/>
              </a:spcAft>
              <a:buClr>
                <a:schemeClr val="lt1"/>
              </a:buClr>
              <a:buSzPts val="2400"/>
              <a:buNone/>
            </a:pPr>
            <a:r>
              <a:rPr lang="en-US" sz="2400" dirty="0"/>
              <a:t>	</a:t>
            </a:r>
            <a:r>
              <a:rPr lang="en-US" sz="2400" i="1" dirty="0"/>
              <a:t>Role-based access applies to choose which types of users can 	access what. The principle of least privilege applies.</a:t>
            </a:r>
            <a:endParaRPr lang="en-US" sz="2400" dirty="0"/>
          </a:p>
          <a:p>
            <a:pPr marL="0" lvl="0" indent="0" algn="l" rtl="0">
              <a:lnSpc>
                <a:spcPct val="90000"/>
              </a:lnSpc>
              <a:spcBef>
                <a:spcPts val="0"/>
              </a:spcBef>
              <a:spcAft>
                <a:spcPts val="0"/>
              </a:spcAft>
              <a:buClr>
                <a:schemeClr val="lt1"/>
              </a:buClr>
              <a:buSzPts val="2400"/>
              <a:buNone/>
            </a:pPr>
            <a:endParaRPr lang="en-US" sz="2400" u="sng" dirty="0"/>
          </a:p>
          <a:p>
            <a:pPr marL="228600" lvl="0" indent="-228600" algn="l" rtl="0">
              <a:lnSpc>
                <a:spcPct val="90000"/>
              </a:lnSpc>
              <a:spcBef>
                <a:spcPts val="0"/>
              </a:spcBef>
              <a:spcAft>
                <a:spcPts val="0"/>
              </a:spcAft>
              <a:buClr>
                <a:schemeClr val="lt1"/>
              </a:buClr>
              <a:buSzPts val="2400"/>
              <a:buChar char="•"/>
            </a:pPr>
            <a:r>
              <a:rPr lang="en-US" sz="2400" u="sng" dirty="0"/>
              <a:t>Accounting:</a:t>
            </a:r>
            <a:r>
              <a:rPr lang="en-US" sz="2400" dirty="0"/>
              <a:t> What have you done?</a:t>
            </a:r>
          </a:p>
          <a:p>
            <a:pPr marL="0" lvl="0" indent="0" algn="l" rtl="0">
              <a:lnSpc>
                <a:spcPct val="90000"/>
              </a:lnSpc>
              <a:spcBef>
                <a:spcPts val="0"/>
              </a:spcBef>
              <a:spcAft>
                <a:spcPts val="0"/>
              </a:spcAft>
              <a:buClr>
                <a:schemeClr val="lt1"/>
              </a:buClr>
              <a:buSzPts val="2400"/>
              <a:buNone/>
            </a:pPr>
            <a:r>
              <a:rPr lang="en-US" sz="2400" dirty="0"/>
              <a:t>	</a:t>
            </a:r>
            <a:r>
              <a:rPr lang="en-US" sz="2400" i="1" dirty="0"/>
              <a:t>Maintaining a record of activity in order to flag suspicious 	transactions.</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2AFAF337-C994-4390-3725-FDE4D7CB6F9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6271"/>
    </mc:Choice>
    <mc:Fallback>
      <p:transition spd="slow" advTm="462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u="sng" dirty="0"/>
              <a:t>Example Test 1: Collection Smart Pointer Is Not Null</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endParaRPr lang="en-US" u="sng" dirty="0"/>
          </a:p>
          <a:p>
            <a:pPr marL="0" lvl="0" indent="0" algn="l" rtl="0">
              <a:lnSpc>
                <a:spcPct val="90000"/>
              </a:lnSpc>
              <a:spcBef>
                <a:spcPts val="1000"/>
              </a:spcBef>
              <a:spcAft>
                <a:spcPts val="0"/>
              </a:spcAft>
              <a:buSzPts val="1800"/>
              <a:buNone/>
            </a:pPr>
            <a:endParaRPr u="sng"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2">
            <a:extLst>
              <a:ext uri="{FF2B5EF4-FFF2-40B4-BE49-F238E27FC236}">
                <a16:creationId xmlns:a16="http://schemas.microsoft.com/office/drawing/2014/main" id="{A642C792-5078-8D04-E66A-40D454C38F6E}"/>
              </a:ext>
            </a:extLst>
          </p:cNvPr>
          <p:cNvGraphicFramePr>
            <a:graphicFrameLocks noGrp="1"/>
          </p:cNvGraphicFramePr>
          <p:nvPr>
            <p:extLst>
              <p:ext uri="{D42A27DB-BD31-4B8C-83A1-F6EECF244321}">
                <p14:modId xmlns:p14="http://schemas.microsoft.com/office/powerpoint/2010/main" val="7687148"/>
              </p:ext>
            </p:extLst>
          </p:nvPr>
        </p:nvGraphicFramePr>
        <p:xfrm>
          <a:off x="611569" y="2935936"/>
          <a:ext cx="11453184" cy="304800"/>
        </p:xfrm>
        <a:graphic>
          <a:graphicData uri="http://schemas.openxmlformats.org/drawingml/2006/table">
            <a:tbl>
              <a:tblPr firstRow="1" bandRow="1">
                <a:tableStyleId>{802198C4-3087-4945-87E3-76CBB3509B7E}</a:tableStyleId>
              </a:tblPr>
              <a:tblGrid>
                <a:gridCol w="5141161">
                  <a:extLst>
                    <a:ext uri="{9D8B030D-6E8A-4147-A177-3AD203B41FA5}">
                      <a16:colId xmlns:a16="http://schemas.microsoft.com/office/drawing/2014/main" val="494770434"/>
                    </a:ext>
                  </a:extLst>
                </a:gridCol>
                <a:gridCol w="6312023">
                  <a:extLst>
                    <a:ext uri="{9D8B030D-6E8A-4147-A177-3AD203B41FA5}">
                      <a16:colId xmlns:a16="http://schemas.microsoft.com/office/drawing/2014/main" val="3482440635"/>
                    </a:ext>
                  </a:extLst>
                </a:gridCol>
              </a:tblGrid>
              <a:tr h="291061">
                <a:tc>
                  <a:txBody>
                    <a:bodyPr/>
                    <a:lstStyle/>
                    <a:p>
                      <a:r>
                        <a:rPr lang="en-US" dirty="0">
                          <a:solidFill>
                            <a:schemeClr val="bg1"/>
                          </a:solidFill>
                        </a:rPr>
                        <a:t>Google Test Framework (C++)</a:t>
                      </a:r>
                    </a:p>
                  </a:txBody>
                  <a:tcPr/>
                </a:tc>
                <a:tc>
                  <a:txBody>
                    <a:bodyPr/>
                    <a:lstStyle/>
                    <a:p>
                      <a:r>
                        <a:rPr lang="en-US" dirty="0">
                          <a:solidFill>
                            <a:schemeClr val="bg1"/>
                          </a:solidFill>
                        </a:rPr>
                        <a:t>Sample Result</a:t>
                      </a:r>
                    </a:p>
                  </a:txBody>
                  <a:tcPr/>
                </a:tc>
                <a:extLst>
                  <a:ext uri="{0D108BD9-81ED-4DB2-BD59-A6C34878D82A}">
                    <a16:rowId xmlns:a16="http://schemas.microsoft.com/office/drawing/2014/main" val="928409975"/>
                  </a:ext>
                </a:extLst>
              </a:tr>
            </a:tbl>
          </a:graphicData>
        </a:graphic>
      </p:graphicFrame>
      <p:pic>
        <p:nvPicPr>
          <p:cNvPr id="4" name="Picture 3">
            <a:extLst>
              <a:ext uri="{FF2B5EF4-FFF2-40B4-BE49-F238E27FC236}">
                <a16:creationId xmlns:a16="http://schemas.microsoft.com/office/drawing/2014/main" id="{0AFB548C-4503-9B08-3306-EC034C765485}"/>
              </a:ext>
            </a:extLst>
          </p:cNvPr>
          <p:cNvPicPr>
            <a:picLocks noChangeAspect="1"/>
          </p:cNvPicPr>
          <p:nvPr/>
        </p:nvPicPr>
        <p:blipFill>
          <a:blip r:embed="rId7"/>
          <a:stretch>
            <a:fillRect/>
          </a:stretch>
        </p:blipFill>
        <p:spPr>
          <a:xfrm>
            <a:off x="685800" y="3473235"/>
            <a:ext cx="4867275" cy="1466850"/>
          </a:xfrm>
          <a:prstGeom prst="rect">
            <a:avLst/>
          </a:prstGeom>
        </p:spPr>
      </p:pic>
      <p:pic>
        <p:nvPicPr>
          <p:cNvPr id="6" name="Picture 5">
            <a:extLst>
              <a:ext uri="{FF2B5EF4-FFF2-40B4-BE49-F238E27FC236}">
                <a16:creationId xmlns:a16="http://schemas.microsoft.com/office/drawing/2014/main" id="{1C4E43C9-E0AC-4238-ECB7-8621BD5038D7}"/>
              </a:ext>
            </a:extLst>
          </p:cNvPr>
          <p:cNvPicPr>
            <a:picLocks noChangeAspect="1"/>
          </p:cNvPicPr>
          <p:nvPr/>
        </p:nvPicPr>
        <p:blipFill>
          <a:blip r:embed="rId8"/>
          <a:stretch>
            <a:fillRect/>
          </a:stretch>
        </p:blipFill>
        <p:spPr>
          <a:xfrm>
            <a:off x="5817525" y="3473235"/>
            <a:ext cx="6153150" cy="428625"/>
          </a:xfrm>
          <a:prstGeom prst="rect">
            <a:avLst/>
          </a:prstGeom>
        </p:spPr>
      </p:pic>
      <p:pic>
        <p:nvPicPr>
          <p:cNvPr id="8" name="Audio 7">
            <a:hlinkClick r:id="" action="ppaction://media"/>
            <a:extLst>
              <a:ext uri="{FF2B5EF4-FFF2-40B4-BE49-F238E27FC236}">
                <a16:creationId xmlns:a16="http://schemas.microsoft.com/office/drawing/2014/main" id="{164F1570-769A-C3DA-725A-D20701F6B487}"/>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7046"/>
    </mc:Choice>
    <mc:Fallback>
      <p:transition spd="slow" advTm="47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a:t>
            </a:r>
            <a:r>
              <a:rPr lang="en-US" sz="2000" dirty="0"/>
              <a:t>(cont.)</a:t>
            </a:r>
            <a:endParaRPr sz="2000"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u="sng" dirty="0"/>
              <a:t>Example Test 2: Vector Max Size Scaling</a:t>
            </a:r>
            <a:endParaRPr lang="en-US" dirty="0"/>
          </a:p>
          <a:p>
            <a:pPr marL="0" lvl="0" indent="0" algn="l" rtl="0">
              <a:lnSpc>
                <a:spcPct val="90000"/>
              </a:lnSpc>
              <a:spcBef>
                <a:spcPts val="1000"/>
              </a:spcBef>
              <a:spcAft>
                <a:spcPts val="0"/>
              </a:spcAft>
              <a:buSzPts val="1800"/>
              <a:buNone/>
            </a:pPr>
            <a:endParaRPr lang="en-US" u="sng" dirty="0"/>
          </a:p>
          <a:p>
            <a:pPr marL="0" lvl="0" indent="0" algn="l" rtl="0">
              <a:lnSpc>
                <a:spcPct val="90000"/>
              </a:lnSpc>
              <a:spcBef>
                <a:spcPts val="1000"/>
              </a:spcBef>
              <a:spcAft>
                <a:spcPts val="0"/>
              </a:spcAft>
              <a:buSzPts val="1800"/>
              <a:buNone/>
            </a:pPr>
            <a:endParaRPr u="sng"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2">
            <a:extLst>
              <a:ext uri="{FF2B5EF4-FFF2-40B4-BE49-F238E27FC236}">
                <a16:creationId xmlns:a16="http://schemas.microsoft.com/office/drawing/2014/main" id="{A642C792-5078-8D04-E66A-40D454C38F6E}"/>
              </a:ext>
            </a:extLst>
          </p:cNvPr>
          <p:cNvGraphicFramePr>
            <a:graphicFrameLocks noGrp="1"/>
          </p:cNvGraphicFramePr>
          <p:nvPr>
            <p:extLst>
              <p:ext uri="{D42A27DB-BD31-4B8C-83A1-F6EECF244321}">
                <p14:modId xmlns:p14="http://schemas.microsoft.com/office/powerpoint/2010/main" val="1499024184"/>
              </p:ext>
            </p:extLst>
          </p:nvPr>
        </p:nvGraphicFramePr>
        <p:xfrm>
          <a:off x="611569" y="2935943"/>
          <a:ext cx="11453184" cy="304800"/>
        </p:xfrm>
        <a:graphic>
          <a:graphicData uri="http://schemas.openxmlformats.org/drawingml/2006/table">
            <a:tbl>
              <a:tblPr firstRow="1" bandRow="1">
                <a:tableStyleId>{802198C4-3087-4945-87E3-76CBB3509B7E}</a:tableStyleId>
              </a:tblPr>
              <a:tblGrid>
                <a:gridCol w="5141161">
                  <a:extLst>
                    <a:ext uri="{9D8B030D-6E8A-4147-A177-3AD203B41FA5}">
                      <a16:colId xmlns:a16="http://schemas.microsoft.com/office/drawing/2014/main" val="494770434"/>
                    </a:ext>
                  </a:extLst>
                </a:gridCol>
                <a:gridCol w="6312023">
                  <a:extLst>
                    <a:ext uri="{9D8B030D-6E8A-4147-A177-3AD203B41FA5}">
                      <a16:colId xmlns:a16="http://schemas.microsoft.com/office/drawing/2014/main" val="3482440635"/>
                    </a:ext>
                  </a:extLst>
                </a:gridCol>
              </a:tblGrid>
              <a:tr h="278065">
                <a:tc>
                  <a:txBody>
                    <a:bodyPr/>
                    <a:lstStyle/>
                    <a:p>
                      <a:r>
                        <a:rPr lang="en-US" dirty="0">
                          <a:solidFill>
                            <a:schemeClr val="bg1"/>
                          </a:solidFill>
                        </a:rPr>
                        <a:t>Google Test Framework (C++)</a:t>
                      </a:r>
                    </a:p>
                  </a:txBody>
                  <a:tcPr/>
                </a:tc>
                <a:tc>
                  <a:txBody>
                    <a:bodyPr/>
                    <a:lstStyle/>
                    <a:p>
                      <a:r>
                        <a:rPr lang="en-US" dirty="0">
                          <a:solidFill>
                            <a:schemeClr val="bg1"/>
                          </a:solidFill>
                        </a:rPr>
                        <a:t>Sample Result</a:t>
                      </a:r>
                    </a:p>
                  </a:txBody>
                  <a:tcPr/>
                </a:tc>
                <a:extLst>
                  <a:ext uri="{0D108BD9-81ED-4DB2-BD59-A6C34878D82A}">
                    <a16:rowId xmlns:a16="http://schemas.microsoft.com/office/drawing/2014/main" val="928409975"/>
                  </a:ext>
                </a:extLst>
              </a:tr>
            </a:tbl>
          </a:graphicData>
        </a:graphic>
      </p:graphicFrame>
      <p:pic>
        <p:nvPicPr>
          <p:cNvPr id="5" name="Picture 4">
            <a:extLst>
              <a:ext uri="{FF2B5EF4-FFF2-40B4-BE49-F238E27FC236}">
                <a16:creationId xmlns:a16="http://schemas.microsoft.com/office/drawing/2014/main" id="{888B173C-B67F-E94A-EAA5-C44FB68D288E}"/>
              </a:ext>
            </a:extLst>
          </p:cNvPr>
          <p:cNvPicPr>
            <a:picLocks noChangeAspect="1"/>
          </p:cNvPicPr>
          <p:nvPr/>
        </p:nvPicPr>
        <p:blipFill>
          <a:blip r:embed="rId7"/>
          <a:stretch>
            <a:fillRect/>
          </a:stretch>
        </p:blipFill>
        <p:spPr>
          <a:xfrm>
            <a:off x="685800" y="3480382"/>
            <a:ext cx="4848225" cy="2209800"/>
          </a:xfrm>
          <a:prstGeom prst="rect">
            <a:avLst/>
          </a:prstGeom>
        </p:spPr>
      </p:pic>
      <p:pic>
        <p:nvPicPr>
          <p:cNvPr id="8" name="Picture 7">
            <a:extLst>
              <a:ext uri="{FF2B5EF4-FFF2-40B4-BE49-F238E27FC236}">
                <a16:creationId xmlns:a16="http://schemas.microsoft.com/office/drawing/2014/main" id="{18885029-5C8D-9909-E395-C8D8E9BBA25E}"/>
              </a:ext>
            </a:extLst>
          </p:cNvPr>
          <p:cNvPicPr>
            <a:picLocks noChangeAspect="1"/>
          </p:cNvPicPr>
          <p:nvPr/>
        </p:nvPicPr>
        <p:blipFill>
          <a:blip r:embed="rId8"/>
          <a:stretch>
            <a:fillRect/>
          </a:stretch>
        </p:blipFill>
        <p:spPr>
          <a:xfrm>
            <a:off x="5751587" y="3477435"/>
            <a:ext cx="5114925" cy="419100"/>
          </a:xfrm>
          <a:prstGeom prst="rect">
            <a:avLst/>
          </a:prstGeom>
        </p:spPr>
      </p:pic>
      <p:pic>
        <p:nvPicPr>
          <p:cNvPr id="7" name="Audio 6">
            <a:hlinkClick r:id="" action="ppaction://media"/>
            <a:extLst>
              <a:ext uri="{FF2B5EF4-FFF2-40B4-BE49-F238E27FC236}">
                <a16:creationId xmlns:a16="http://schemas.microsoft.com/office/drawing/2014/main" id="{F90E39D2-F921-8E79-DFAE-0E1C9DCBE206}"/>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303227626"/>
      </p:ext>
    </p:extLst>
  </p:cSld>
  <p:clrMapOvr>
    <a:masterClrMapping/>
  </p:clrMapOvr>
  <mc:AlternateContent xmlns:mc="http://schemas.openxmlformats.org/markup-compatibility/2006">
    <mc:Choice xmlns:p14="http://schemas.microsoft.com/office/powerpoint/2010/main" Requires="p14">
      <p:transition spd="slow" p14:dur="2000" advTm="19893"/>
    </mc:Choice>
    <mc:Fallback>
      <p:transition spd="slow" advTm="198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microsoft.com/office/2006/documentManagement/types"/>
    <ds:schemaRef ds:uri="http://www.w3.org/XML/1998/namespace"/>
    <ds:schemaRef ds:uri="http://schemas.microsoft.com/office/infopath/2007/PartnerControls"/>
    <ds:schemaRef ds:uri="http://purl.org/dc/dcmitype/"/>
    <ds:schemaRef ds:uri="http://schemas.openxmlformats.org/package/2006/metadata/core-properties"/>
    <ds:schemaRef ds:uri="http://purl.org/dc/terms/"/>
    <ds:schemaRef ds:uri="http://purl.org/dc/elements/1.1/"/>
    <ds:schemaRef ds:uri="http://schemas.microsoft.com/office/2006/metadata/propertie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535</TotalTime>
  <Words>921</Words>
  <Application>Microsoft Office PowerPoint</Application>
  <PresentationFormat>Widescreen</PresentationFormat>
  <Paragraphs>180</Paragraphs>
  <Slides>17</Slides>
  <Notes>17</Notes>
  <HiddenSlides>0</HiddenSlides>
  <MMClips>17</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Century Gothic</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Unit Testing (cont.)</vt:lpstr>
      <vt:lpstr>Unit Testing (cont.)</vt:lpstr>
      <vt:lpstr>Unit Testing (cont.)</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Oloughlin, Craig</cp:lastModifiedBy>
  <cp:revision>37</cp:revision>
  <dcterms:created xsi:type="dcterms:W3CDTF">2020-08-19T17:59:24Z</dcterms:created>
  <dcterms:modified xsi:type="dcterms:W3CDTF">2023-02-19T01:42:45Z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